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ms-office.chartcolorstyle+xml" PartName="/ppt/charts/colors4.xml"/>
  <Override ContentType="application/vnd.ms-office.chartcolorstyle+xml" PartName="/ppt/charts/colors1.xml"/>
  <Override ContentType="application/vnd.ms-office.chartcolorstyle+xml" PartName="/ppt/charts/colors2.xml"/>
  <Override ContentType="application/vnd.ms-office.chartcolorstyle+xml" PartName="/ppt/charts/colors3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drawingml.chart+xml" PartName="/ppt/charts/chart3.xml"/>
  <Override ContentType="application/vnd.openxmlformats-officedocument.drawingml.chart+xml" PartName="/ppt/charts/chart2.xml"/>
  <Override ContentType="application/vnd.openxmlformats-officedocument.drawingml.chart+xml" PartName="/ppt/charts/chart4.xml"/>
  <Override ContentType="application/vnd.openxmlformats-officedocument.drawingml.chart+xml" PartName="/ppt/charts/chart1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binary" PartName="/ppt/metadata"/>
  <Override ContentType="application/vnd.openxmlformats-officedocument.presentationml.notesMaster+xml" PartName="/ppt/notesMasters/notesMaster1.xml"/>
  <Override ContentType="application/vnd.ms-office.chartstyle+xml" PartName="/ppt/charts/style3.xml"/>
  <Override ContentType="application/vnd.ms-office.chartstyle+xml" PartName="/ppt/charts/style4.xml"/>
  <Override ContentType="application/vnd.ms-office.chartstyle+xml" PartName="/ppt/charts/style1.xml"/>
  <Override ContentType="application/vnd.ms-office.chartstyle+xml" PartName="/ppt/charts/style2.xml"/>
  <Override ContentType="application/vnd.openxmlformats-officedocument.presentationml.presProps+xml" PartName="/ppt/pres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0" roundtripDataSignature="AMtx7mgnvusdDXlS5KJCKWAsLDDFpmvxg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DDF31797-0F19-4135-81E5-53C5200C998F}">
  <a:tblStyle styleId="{DDF31797-0F19-4135-81E5-53C5200C998F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fill>
          <a:solidFill>
            <a:srgbClr val="CFD7E7"/>
          </a:solidFill>
        </a:fill>
      </a:tcStyle>
    </a:band1H>
    <a:band2H>
      <a:tcTxStyle/>
    </a:band2H>
    <a:band1V>
      <a:tcTxStyle/>
      <a:tcStyle>
        <a:fill>
          <a:solidFill>
            <a:srgbClr val="CFD7E7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customschemas.google.com/relationships/presentationmetadata" Target="meta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charts/_rels/chart1.xml.rels><?xml version="1.0" encoding="UTF-8" standalone="yes"?>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Book1" TargetMode="External"/></Relationships>
</file>

<file path=ppt/charts/_rels/chart2.xml.rels><?xml version="1.0" encoding="UTF-8" standalone="yes"?>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oleObject" Target="Book1" TargetMode="External"/></Relationships>
</file>

<file path=ppt/charts/_rels/chart3.xml.rels><?xml version="1.0" encoding="UTF-8" standalone="yes"?>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oleObject" Target="Book1" TargetMode="External"/></Relationships>
</file>

<file path=ppt/charts/_rels/chart4.xml.rels><?xml version="1.0" encoding="UTF-8" standalone="yes"?><Relationships xmlns="http://schemas.openxmlformats.org/package/2006/relationships"><Relationship Id="rId1" Type="http://schemas.microsoft.com/office/2011/relationships/chartStyle" Target="style4.xml"/><Relationship Id="rId2" Type="http://schemas.microsoft.com/office/2011/relationships/chartColorStyle" Target="colors4.xml"/><Relationship Id="rId3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Sheet1!$C$5</c:f>
              <c:strCache>
                <c:ptCount val="1"/>
                <c:pt idx="0">
                  <c:v>y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Sheet1!$B$6:$B$11</c:f>
              <c:numCache>
                <c:formatCode>0.0</c:formatCode>
                <c:ptCount val="6"/>
                <c:pt idx="0">
                  <c:v>1.1000000000000001</c:v>
                </c:pt>
                <c:pt idx="1">
                  <c:v>1.9</c:v>
                </c:pt>
                <c:pt idx="2">
                  <c:v>2.1</c:v>
                </c:pt>
                <c:pt idx="3">
                  <c:v>3</c:v>
                </c:pt>
                <c:pt idx="4">
                  <c:v>4.0999999999999996</c:v>
                </c:pt>
                <c:pt idx="5">
                  <c:v>6</c:v>
                </c:pt>
              </c:numCache>
            </c:numRef>
          </c:cat>
          <c:val>
            <c:numRef>
              <c:f>Sheet1!$C$6:$C$11</c:f>
              <c:numCache>
                <c:formatCode>0.0</c:formatCode>
                <c:ptCount val="6"/>
                <c:pt idx="0">
                  <c:v>7</c:v>
                </c:pt>
                <c:pt idx="1">
                  <c:v>9</c:v>
                </c:pt>
                <c:pt idx="2">
                  <c:v>8.5</c:v>
                </c:pt>
                <c:pt idx="3">
                  <c:v>10</c:v>
                </c:pt>
                <c:pt idx="4">
                  <c:v>12.5</c:v>
                </c:pt>
                <c:pt idx="5">
                  <c:v>16.8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E9B-4155-9B81-F0219B1D2B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0254543"/>
        <c:axId val="240253295"/>
      </c:lineChart>
      <c:catAx>
        <c:axId val="240254543"/>
        <c:scaling>
          <c:orientation val="minMax"/>
        </c:scaling>
        <c:delete val="0"/>
        <c:axPos val="b"/>
        <c:numFmt formatCode="0.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0253295"/>
        <c:crosses val="autoZero"/>
        <c:auto val="1"/>
        <c:lblAlgn val="ctr"/>
        <c:lblOffset val="100"/>
        <c:noMultiLvlLbl val="0"/>
      </c:catAx>
      <c:valAx>
        <c:axId val="2402532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025454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Sheet1!$C$5</c:f>
              <c:strCache>
                <c:ptCount val="1"/>
                <c:pt idx="0">
                  <c:v>y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Sheet1!$B$6:$B$11</c:f>
              <c:numCache>
                <c:formatCode>0.0</c:formatCode>
                <c:ptCount val="6"/>
                <c:pt idx="0">
                  <c:v>1.1000000000000001</c:v>
                </c:pt>
                <c:pt idx="1">
                  <c:v>1.9</c:v>
                </c:pt>
                <c:pt idx="2">
                  <c:v>2.1</c:v>
                </c:pt>
                <c:pt idx="3">
                  <c:v>3</c:v>
                </c:pt>
                <c:pt idx="4">
                  <c:v>4.0999999999999996</c:v>
                </c:pt>
                <c:pt idx="5">
                  <c:v>6</c:v>
                </c:pt>
              </c:numCache>
            </c:numRef>
          </c:cat>
          <c:val>
            <c:numRef>
              <c:f>Sheet1!$C$6:$C$11</c:f>
              <c:numCache>
                <c:formatCode>0.0</c:formatCode>
                <c:ptCount val="6"/>
                <c:pt idx="0">
                  <c:v>7</c:v>
                </c:pt>
                <c:pt idx="1">
                  <c:v>9</c:v>
                </c:pt>
                <c:pt idx="2">
                  <c:v>8.5</c:v>
                </c:pt>
                <c:pt idx="3">
                  <c:v>10</c:v>
                </c:pt>
                <c:pt idx="4">
                  <c:v>12.5</c:v>
                </c:pt>
                <c:pt idx="5">
                  <c:v>16.8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5B0-43BB-840A-12B89F4D98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0254543"/>
        <c:axId val="240253295"/>
      </c:lineChart>
      <c:catAx>
        <c:axId val="240254543"/>
        <c:scaling>
          <c:orientation val="minMax"/>
        </c:scaling>
        <c:delete val="0"/>
        <c:axPos val="b"/>
        <c:numFmt formatCode="0.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0253295"/>
        <c:crosses val="autoZero"/>
        <c:auto val="1"/>
        <c:lblAlgn val="ctr"/>
        <c:lblOffset val="100"/>
        <c:noMultiLvlLbl val="0"/>
      </c:catAx>
      <c:valAx>
        <c:axId val="2402532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025454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1"/>
          <c:order val="0"/>
          <c:tx>
            <c:strRef>
              <c:f>Sheet1!$C$5</c:f>
              <c:strCache>
                <c:ptCount val="1"/>
                <c:pt idx="0">
                  <c:v>y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linear"/>
            <c:forward val="1"/>
            <c:backward val="1"/>
            <c:dispRSqr val="0"/>
            <c:dispEq val="0"/>
          </c:trendline>
          <c:xVal>
            <c:numRef>
              <c:f>Sheet1!$B$6:$B$11</c:f>
              <c:numCache>
                <c:formatCode>0.0</c:formatCode>
                <c:ptCount val="6"/>
                <c:pt idx="0">
                  <c:v>1.1000000000000001</c:v>
                </c:pt>
                <c:pt idx="1">
                  <c:v>1.9</c:v>
                </c:pt>
                <c:pt idx="2">
                  <c:v>2.1</c:v>
                </c:pt>
                <c:pt idx="3">
                  <c:v>3</c:v>
                </c:pt>
                <c:pt idx="4">
                  <c:v>4.0999999999999996</c:v>
                </c:pt>
                <c:pt idx="5">
                  <c:v>6</c:v>
                </c:pt>
              </c:numCache>
            </c:numRef>
          </c:xVal>
          <c:yVal>
            <c:numRef>
              <c:f>Sheet1!$C$6:$C$11</c:f>
              <c:numCache>
                <c:formatCode>0.0</c:formatCode>
                <c:ptCount val="6"/>
                <c:pt idx="0">
                  <c:v>7</c:v>
                </c:pt>
                <c:pt idx="1">
                  <c:v>9</c:v>
                </c:pt>
                <c:pt idx="2">
                  <c:v>8.5</c:v>
                </c:pt>
                <c:pt idx="3">
                  <c:v>10</c:v>
                </c:pt>
                <c:pt idx="4">
                  <c:v>12.5</c:v>
                </c:pt>
                <c:pt idx="5">
                  <c:v>16.8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025F-44D2-B220-6FC9E51ECF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40254543"/>
        <c:axId val="240253295"/>
      </c:scatterChart>
      <c:valAx>
        <c:axId val="240254543"/>
        <c:scaling>
          <c:orientation val="minMax"/>
        </c:scaling>
        <c:delete val="0"/>
        <c:axPos val="b"/>
        <c:numFmt formatCode="0.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0253295"/>
        <c:crosses val="autoZero"/>
        <c:crossBetween val="midCat"/>
      </c:valAx>
      <c:valAx>
        <c:axId val="2402532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0254543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458269095945083"/>
          <c:y val="5.8995234850215225E-2"/>
          <c:w val="0.71391525290035052"/>
          <c:h val="0.68242224147662378"/>
        </c:manualLayout>
      </c:layout>
      <c:scatterChart>
        <c:scatterStyle val="lineMarker"/>
        <c:varyColors val="0"/>
        <c:ser>
          <c:idx val="1"/>
          <c:order val="0"/>
          <c:tx>
            <c:strRef>
              <c:f>Sheet1!$C$5</c:f>
              <c:strCache>
                <c:ptCount val="1"/>
                <c:pt idx="0">
                  <c:v>y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tx1"/>
                </a:solidFill>
                <a:prstDash val="sysDot"/>
              </a:ln>
              <a:effectLst/>
            </c:spPr>
            <c:trendlineType val="linear"/>
            <c:forward val="2"/>
            <c:backward val="2"/>
            <c:dispRSqr val="0"/>
            <c:dispEq val="0"/>
          </c:trendline>
          <c:xVal>
            <c:numRef>
              <c:f>Sheet1!$B$6:$B$11</c:f>
              <c:numCache>
                <c:formatCode>0.0</c:formatCode>
                <c:ptCount val="6"/>
                <c:pt idx="0">
                  <c:v>1.1000000000000001</c:v>
                </c:pt>
                <c:pt idx="1">
                  <c:v>1.9</c:v>
                </c:pt>
                <c:pt idx="2">
                  <c:v>2.1</c:v>
                </c:pt>
                <c:pt idx="3">
                  <c:v>3</c:v>
                </c:pt>
                <c:pt idx="4">
                  <c:v>4.0999999999999996</c:v>
                </c:pt>
                <c:pt idx="5">
                  <c:v>6</c:v>
                </c:pt>
              </c:numCache>
            </c:numRef>
          </c:xVal>
          <c:yVal>
            <c:numRef>
              <c:f>Sheet1!$C$6:$C$11</c:f>
              <c:numCache>
                <c:formatCode>0.0</c:formatCode>
                <c:ptCount val="6"/>
                <c:pt idx="0">
                  <c:v>7</c:v>
                </c:pt>
                <c:pt idx="1">
                  <c:v>9</c:v>
                </c:pt>
                <c:pt idx="2">
                  <c:v>8.5</c:v>
                </c:pt>
                <c:pt idx="3">
                  <c:v>10</c:v>
                </c:pt>
                <c:pt idx="4">
                  <c:v>12.5</c:v>
                </c:pt>
                <c:pt idx="5">
                  <c:v>16.8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503B-41A7-8042-B0AED6ED4D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40254543"/>
        <c:axId val="240253295"/>
      </c:scatterChart>
      <c:valAx>
        <c:axId val="240254543"/>
        <c:scaling>
          <c:orientation val="minMax"/>
          <c:max val="8"/>
          <c:min val="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x [units]</a:t>
                </a:r>
              </a:p>
            </c:rich>
          </c:tx>
          <c:layout>
            <c:manualLayout>
              <c:xMode val="edge"/>
              <c:yMode val="edge"/>
              <c:x val="0.40395271769973312"/>
              <c:y val="0.8939966537611837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0253295"/>
        <c:crosses val="autoZero"/>
        <c:crossBetween val="midCat"/>
      </c:valAx>
      <c:valAx>
        <c:axId val="240253295"/>
        <c:scaling>
          <c:orientation val="minMax"/>
          <c:max val="2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y [units</a:t>
                </a:r>
                <a:r>
                  <a:rPr lang="en-GB" dirty="0"/>
                  <a:t>]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4.3873024634338682E-2"/>
              <c:y val="0.1120533812553995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in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0254543"/>
        <c:crosses val="autoZero"/>
        <c:crossBetween val="midCat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8" name="Google Shape;298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5" name="Google Shape;305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3" name="Google Shape;313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1" name="Google Shape;321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9" name="Google Shape;329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0" name="Google Shape;240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9" name="Google Shape;269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6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6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5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6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6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9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9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1" name="Google Shape;31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20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20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1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1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4" name="Google Shape;44;p21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21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6" name="Google Shape;46;p21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3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23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4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4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chart" Target="../charts/chart1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chart" Target="../charts/chart2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chart" Target="../charts/chart3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chart" Target="../charts/chart4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0.png"/><Relationship Id="rId4" Type="http://schemas.openxmlformats.org/officeDocument/2006/relationships/image" Target="../media/image9.png"/><Relationship Id="rId5" Type="http://schemas.openxmlformats.org/officeDocument/2006/relationships/image" Target="../media/image4.png"/><Relationship Id="rId6" Type="http://schemas.openxmlformats.org/officeDocument/2006/relationships/image" Target="../media/image2.png"/><Relationship Id="rId7" Type="http://schemas.openxmlformats.org/officeDocument/2006/relationships/image" Target="../media/image6.png"/><Relationship Id="rId8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Relationship Id="rId4" Type="http://schemas.openxmlformats.org/officeDocument/2006/relationships/image" Target="../media/image11.png"/><Relationship Id="rId5" Type="http://schemas.openxmlformats.org/officeDocument/2006/relationships/image" Target="../media/image7.png"/><Relationship Id="rId6" Type="http://schemas.openxmlformats.org/officeDocument/2006/relationships/image" Target="../media/image1.png"/><Relationship Id="rId7" Type="http://schemas.openxmlformats.org/officeDocument/2006/relationships/image" Target="../media/image8.png"/><Relationship Id="rId8" Type="http://schemas.openxmlformats.org/officeDocument/2006/relationships/image" Target="../media/image1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Relationship Id="rId4" Type="http://schemas.openxmlformats.org/officeDocument/2006/relationships/image" Target="../media/image11.png"/><Relationship Id="rId5" Type="http://schemas.openxmlformats.org/officeDocument/2006/relationships/image" Target="../media/image7.png"/><Relationship Id="rId6" Type="http://schemas.openxmlformats.org/officeDocument/2006/relationships/image" Target="../media/image1.png"/><Relationship Id="rId7" Type="http://schemas.openxmlformats.org/officeDocument/2006/relationships/image" Target="../media/image8.png"/><Relationship Id="rId8" Type="http://schemas.openxmlformats.org/officeDocument/2006/relationships/image" Target="../media/image1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Relationship Id="rId4" Type="http://schemas.openxmlformats.org/officeDocument/2006/relationships/image" Target="../media/image11.png"/><Relationship Id="rId5" Type="http://schemas.openxmlformats.org/officeDocument/2006/relationships/image" Target="../media/image7.png"/><Relationship Id="rId6" Type="http://schemas.openxmlformats.org/officeDocument/2006/relationships/image" Target="../media/image1.png"/><Relationship Id="rId7" Type="http://schemas.openxmlformats.org/officeDocument/2006/relationships/image" Target="../media/image8.png"/><Relationship Id="rId8" Type="http://schemas.openxmlformats.org/officeDocument/2006/relationships/image" Target="../media/image1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Relationship Id="rId4" Type="http://schemas.openxmlformats.org/officeDocument/2006/relationships/image" Target="../media/image11.png"/><Relationship Id="rId5" Type="http://schemas.openxmlformats.org/officeDocument/2006/relationships/image" Target="../media/image7.png"/><Relationship Id="rId6" Type="http://schemas.openxmlformats.org/officeDocument/2006/relationships/image" Target="../media/image1.png"/><Relationship Id="rId7" Type="http://schemas.openxmlformats.org/officeDocument/2006/relationships/image" Target="../media/image8.png"/><Relationship Id="rId8" Type="http://schemas.openxmlformats.org/officeDocument/2006/relationships/image" Target="../media/image1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Relationship Id="rId4" Type="http://schemas.openxmlformats.org/officeDocument/2006/relationships/image" Target="../media/image11.png"/><Relationship Id="rId5" Type="http://schemas.openxmlformats.org/officeDocument/2006/relationships/image" Target="../media/image7.png"/><Relationship Id="rId6" Type="http://schemas.openxmlformats.org/officeDocument/2006/relationships/image" Target="../media/image1.png"/><Relationship Id="rId7" Type="http://schemas.openxmlformats.org/officeDocument/2006/relationships/image" Target="../media/image8.png"/><Relationship Id="rId8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 txBox="1"/>
          <p:nvPr>
            <p:ph type="ctrTitle"/>
          </p:nvPr>
        </p:nvSpPr>
        <p:spPr>
          <a:xfrm>
            <a:off x="1848465" y="3298722"/>
            <a:ext cx="8495070" cy="17844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800"/>
              <a:buFont typeface="Calibri"/>
              <a:buNone/>
            </a:pPr>
            <a:r>
              <a:rPr lang="en-GB" sz="3800">
                <a:solidFill>
                  <a:srgbClr val="FFFFFF"/>
                </a:solidFill>
              </a:rPr>
              <a:t>How to write a </a:t>
            </a:r>
            <a:br>
              <a:rPr lang="en-GB" sz="3800">
                <a:solidFill>
                  <a:srgbClr val="FFFFFF"/>
                </a:solidFill>
              </a:rPr>
            </a:br>
            <a:r>
              <a:rPr b="1" lang="en-GB" sz="3800">
                <a:solidFill>
                  <a:srgbClr val="FFFFFF"/>
                </a:solidFill>
              </a:rPr>
              <a:t>report</a:t>
            </a:r>
            <a:r>
              <a:rPr lang="en-GB" sz="3800">
                <a:solidFill>
                  <a:srgbClr val="FFFFFF"/>
                </a:solidFill>
              </a:rPr>
              <a:t> </a:t>
            </a:r>
            <a:br>
              <a:rPr lang="en-GB" sz="3800">
                <a:solidFill>
                  <a:srgbClr val="FFFFFF"/>
                </a:solidFill>
              </a:rPr>
            </a:br>
            <a:r>
              <a:rPr lang="en-GB" sz="3800">
                <a:solidFill>
                  <a:srgbClr val="FFFFFF"/>
                </a:solidFill>
              </a:rPr>
              <a:t>for an experimental activity</a:t>
            </a:r>
            <a:endParaRPr/>
          </a:p>
        </p:txBody>
      </p:sp>
      <p:sp>
        <p:nvSpPr>
          <p:cNvPr id="86" name="Google Shape;86;p1"/>
          <p:cNvSpPr txBox="1"/>
          <p:nvPr>
            <p:ph idx="1" type="subTitle"/>
          </p:nvPr>
        </p:nvSpPr>
        <p:spPr>
          <a:xfrm>
            <a:off x="1848465" y="5258851"/>
            <a:ext cx="8495070" cy="9040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</a:pPr>
            <a:r>
              <a:rPr lang="en-GB">
                <a:solidFill>
                  <a:srgbClr val="FFFFFF"/>
                </a:solidFill>
              </a:rPr>
              <a:t>Miguel Centeno Brito and Ivo Costa</a:t>
            </a:r>
            <a:endParaRPr/>
          </a:p>
        </p:txBody>
      </p:sp>
      <p:sp>
        <p:nvSpPr>
          <p:cNvPr id="87" name="Google Shape;87;p1"/>
          <p:cNvSpPr/>
          <p:nvPr/>
        </p:nvSpPr>
        <p:spPr>
          <a:xfrm>
            <a:off x="5025914" y="889251"/>
            <a:ext cx="2140172" cy="2140172"/>
          </a:xfrm>
          <a:prstGeom prst="ellipse">
            <a:avLst/>
          </a:prstGeom>
          <a:solidFill>
            <a:srgbClr val="FFFFFF"/>
          </a:solidFill>
          <a:ln cap="flat" cmpd="sng" w="190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Open Enrollment" id="88" name="Google Shape;88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08264" y="1371601"/>
            <a:ext cx="1175474" cy="11754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/>
              <a:t>How to make a plot</a:t>
            </a:r>
            <a:endParaRPr/>
          </a:p>
        </p:txBody>
      </p:sp>
      <p:graphicFrame>
        <p:nvGraphicFramePr>
          <p:cNvPr id="301" name="Google Shape;301;p10"/>
          <p:cNvGraphicFramePr/>
          <p:nvPr/>
        </p:nvGraphicFramePr>
        <p:xfrm>
          <a:off x="9705974" y="183276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{DDF31797-0F19-4135-81E5-53C5200C998F}</a:tableStyleId>
              </a:tblPr>
              <a:tblGrid>
                <a:gridCol w="881075"/>
                <a:gridCol w="881075"/>
              </a:tblGrid>
              <a:tr h="184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u="none" cap="none" strike="noStrike"/>
                        <a:t>x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u="none" cap="none" strike="noStrike"/>
                        <a:t>y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u="none" cap="none" strike="noStrike"/>
                        <a:t>1.1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u="none" cap="none" strike="noStrike"/>
                        <a:t>7.0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u="none" cap="none" strike="noStrike"/>
                        <a:t>1.9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u="none" cap="none" strike="noStrike"/>
                        <a:t>9.0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u="none" cap="none" strike="noStrike"/>
                        <a:t>2.1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u="none" cap="none" strike="noStrike"/>
                        <a:t>8.5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u="none" cap="none" strike="noStrike"/>
                        <a:t>3.0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u="none" cap="none" strike="noStrike"/>
                        <a:t>10.0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u="none" cap="none" strike="noStrike"/>
                        <a:t>4.1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u="none" cap="none" strike="noStrike"/>
                        <a:t>12.5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u="none" cap="none" strike="noStrike"/>
                        <a:t>6.0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u="none" cap="none" strike="noStrike"/>
                        <a:t>16.8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302" name="Google Shape;302;p10"/>
          <p:cNvGraphicFramePr/>
          <p:nvPr/>
        </p:nvGraphicFramePr>
        <p:xfrm>
          <a:off x="1282700" y="1944529"/>
          <a:ext cx="4498975" cy="2797175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/>
              <a:t>How to make a plot</a:t>
            </a:r>
            <a:endParaRPr/>
          </a:p>
        </p:txBody>
      </p:sp>
      <p:graphicFrame>
        <p:nvGraphicFramePr>
          <p:cNvPr id="308" name="Google Shape;308;p11"/>
          <p:cNvGraphicFramePr/>
          <p:nvPr/>
        </p:nvGraphicFramePr>
        <p:xfrm>
          <a:off x="9705974" y="183276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{DDF31797-0F19-4135-81E5-53C5200C998F}</a:tableStyleId>
              </a:tblPr>
              <a:tblGrid>
                <a:gridCol w="881075"/>
                <a:gridCol w="881075"/>
              </a:tblGrid>
              <a:tr h="184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u="none" cap="none" strike="noStrike"/>
                        <a:t>x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u="none" cap="none" strike="noStrike"/>
                        <a:t>y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u="none" cap="none" strike="noStrike"/>
                        <a:t>1.1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u="none" cap="none" strike="noStrike"/>
                        <a:t>7.0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u="none" cap="none" strike="noStrike"/>
                        <a:t>1.9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u="none" cap="none" strike="noStrike"/>
                        <a:t>9.0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u="none" cap="none" strike="noStrike"/>
                        <a:t>2.1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u="none" cap="none" strike="noStrike"/>
                        <a:t>8.5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u="none" cap="none" strike="noStrike"/>
                        <a:t>3.0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u="none" cap="none" strike="noStrike"/>
                        <a:t>10.0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u="none" cap="none" strike="noStrike"/>
                        <a:t>4.1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u="none" cap="none" strike="noStrike"/>
                        <a:t>12.5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u="none" cap="none" strike="noStrike"/>
                        <a:t>6.0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u="none" cap="none" strike="noStrike"/>
                        <a:t>16.8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309" name="Google Shape;309;p11"/>
          <p:cNvGraphicFramePr/>
          <p:nvPr/>
        </p:nvGraphicFramePr>
        <p:xfrm>
          <a:off x="1184592" y="1832769"/>
          <a:ext cx="4498975" cy="2797175"/>
        </p:xfrm>
        <a:graphic>
          <a:graphicData uri="http://schemas.openxmlformats.org/drawingml/2006/chart">
            <c:chart r:id="rId3"/>
          </a:graphicData>
        </a:graphic>
      </p:graphicFrame>
      <p:sp>
        <p:nvSpPr>
          <p:cNvPr id="310" name="Google Shape;310;p11"/>
          <p:cNvSpPr txBox="1"/>
          <p:nvPr/>
        </p:nvSpPr>
        <p:spPr>
          <a:xfrm>
            <a:off x="714375" y="5495925"/>
            <a:ext cx="103251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Font size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/>
              <a:t>How to make a plot</a:t>
            </a:r>
            <a:endParaRPr/>
          </a:p>
        </p:txBody>
      </p:sp>
      <p:graphicFrame>
        <p:nvGraphicFramePr>
          <p:cNvPr id="316" name="Google Shape;316;p12"/>
          <p:cNvGraphicFramePr/>
          <p:nvPr/>
        </p:nvGraphicFramePr>
        <p:xfrm>
          <a:off x="9705974" y="183276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{DDF31797-0F19-4135-81E5-53C5200C998F}</a:tableStyleId>
              </a:tblPr>
              <a:tblGrid>
                <a:gridCol w="881075"/>
                <a:gridCol w="881075"/>
              </a:tblGrid>
              <a:tr h="184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u="none" cap="none" strike="noStrike"/>
                        <a:t>x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u="none" cap="none" strike="noStrike"/>
                        <a:t>y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u="none" cap="none" strike="noStrike"/>
                        <a:t>1.1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u="none" cap="none" strike="noStrike"/>
                        <a:t>7.0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u="none" cap="none" strike="noStrike"/>
                        <a:t>1.9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u="none" cap="none" strike="noStrike"/>
                        <a:t>9.0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u="none" cap="none" strike="noStrike"/>
                        <a:t>2.1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u="none" cap="none" strike="noStrike"/>
                        <a:t>8.5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u="none" cap="none" strike="noStrike"/>
                        <a:t>3.0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u="none" cap="none" strike="noStrike"/>
                        <a:t>10.0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u="none" cap="none" strike="noStrike"/>
                        <a:t>4.1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u="none" cap="none" strike="noStrike"/>
                        <a:t>12.5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u="none" cap="none" strike="noStrike"/>
                        <a:t>6.0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u="none" cap="none" strike="noStrike"/>
                        <a:t>16.8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317" name="Google Shape;317;p12"/>
          <p:cNvSpPr txBox="1"/>
          <p:nvPr/>
        </p:nvSpPr>
        <p:spPr>
          <a:xfrm>
            <a:off x="714375" y="5495925"/>
            <a:ext cx="10325100" cy="8803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Chart type (it was </a:t>
            </a:r>
            <a:r>
              <a:rPr i="1"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line</a:t>
            </a: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this one is </a:t>
            </a:r>
            <a:r>
              <a:rPr i="1"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scatterline</a:t>
            </a: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useful, it can have linear trends for easy reading</a:t>
            </a:r>
            <a:endParaRPr/>
          </a:p>
        </p:txBody>
      </p:sp>
      <p:graphicFrame>
        <p:nvGraphicFramePr>
          <p:cNvPr id="318" name="Google Shape;318;p12"/>
          <p:cNvGraphicFramePr/>
          <p:nvPr/>
        </p:nvGraphicFramePr>
        <p:xfrm>
          <a:off x="1189036" y="1830387"/>
          <a:ext cx="4498975" cy="2797175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/>
              <a:t>How to make a plot</a:t>
            </a:r>
            <a:endParaRPr/>
          </a:p>
        </p:txBody>
      </p:sp>
      <p:graphicFrame>
        <p:nvGraphicFramePr>
          <p:cNvPr id="324" name="Google Shape;324;p13"/>
          <p:cNvGraphicFramePr/>
          <p:nvPr/>
        </p:nvGraphicFramePr>
        <p:xfrm>
          <a:off x="9705974" y="183276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{DDF31797-0F19-4135-81E5-53C5200C998F}</a:tableStyleId>
              </a:tblPr>
              <a:tblGrid>
                <a:gridCol w="881075"/>
                <a:gridCol w="881075"/>
              </a:tblGrid>
              <a:tr h="184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u="none" cap="none" strike="noStrike"/>
                        <a:t>x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u="none" cap="none" strike="noStrike"/>
                        <a:t>y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u="none" cap="none" strike="noStrike"/>
                        <a:t>1.1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u="none" cap="none" strike="noStrike"/>
                        <a:t>7.0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u="none" cap="none" strike="noStrike"/>
                        <a:t>1.9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u="none" cap="none" strike="noStrike"/>
                        <a:t>9.0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u="none" cap="none" strike="noStrike"/>
                        <a:t>2.1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u="none" cap="none" strike="noStrike"/>
                        <a:t>8.5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u="none" cap="none" strike="noStrike"/>
                        <a:t>3.0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u="none" cap="none" strike="noStrike"/>
                        <a:t>10.0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u="none" cap="none" strike="noStrike"/>
                        <a:t>4.1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u="none" cap="none" strike="noStrike"/>
                        <a:t>12.5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u="none" cap="none" strike="noStrike"/>
                        <a:t>6.0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u="none" cap="none" strike="noStrike"/>
                        <a:t>16.8</a:t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6350" marB="0" marR="6350" marL="6350" anchor="b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325" name="Google Shape;325;p13"/>
          <p:cNvSpPr txBox="1"/>
          <p:nvPr/>
        </p:nvSpPr>
        <p:spPr>
          <a:xfrm>
            <a:off x="714374" y="5495925"/>
            <a:ext cx="11294745" cy="12958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Axes with indication of quantities and units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color when it makes reading easier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Formatting of figures in a report must be consistent (same colors, same fonts, same appearance, etc.)</a:t>
            </a:r>
            <a:endParaRPr/>
          </a:p>
        </p:txBody>
      </p:sp>
      <p:graphicFrame>
        <p:nvGraphicFramePr>
          <p:cNvPr id="326" name="Google Shape;326;p13"/>
          <p:cNvGraphicFramePr/>
          <p:nvPr/>
        </p:nvGraphicFramePr>
        <p:xfrm>
          <a:off x="477520" y="1830386"/>
          <a:ext cx="5210491" cy="3178494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2" name="Google Shape;332;p14"/>
          <p:cNvSpPr txBox="1"/>
          <p:nvPr>
            <p:ph type="ctrTitle"/>
          </p:nvPr>
        </p:nvSpPr>
        <p:spPr>
          <a:xfrm>
            <a:off x="1848465" y="3298722"/>
            <a:ext cx="8495070" cy="17844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800"/>
              <a:buFont typeface="Calibri"/>
              <a:buNone/>
            </a:pPr>
            <a:r>
              <a:rPr lang="en-GB" sz="3800">
                <a:solidFill>
                  <a:srgbClr val="FFFFFF"/>
                </a:solidFill>
              </a:rPr>
              <a:t>Practice makes it easier…</a:t>
            </a:r>
            <a:endParaRPr/>
          </a:p>
        </p:txBody>
      </p:sp>
      <p:sp>
        <p:nvSpPr>
          <p:cNvPr id="333" name="Google Shape;333;p14"/>
          <p:cNvSpPr/>
          <p:nvPr/>
        </p:nvSpPr>
        <p:spPr>
          <a:xfrm>
            <a:off x="5025914" y="889251"/>
            <a:ext cx="2140172" cy="2140172"/>
          </a:xfrm>
          <a:prstGeom prst="ellipse">
            <a:avLst/>
          </a:prstGeom>
          <a:solidFill>
            <a:srgbClr val="FFFFFF"/>
          </a:solidFill>
          <a:ln cap="flat" cmpd="sng" w="190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Open Enrollment" id="334" name="Google Shape;334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08264" y="1371601"/>
            <a:ext cx="1175474" cy="1175474"/>
          </a:xfrm>
          <a:prstGeom prst="rect">
            <a:avLst/>
          </a:prstGeom>
          <a:noFill/>
          <a:ln>
            <a:noFill/>
          </a:ln>
        </p:spPr>
      </p:pic>
      <p:sp>
        <p:nvSpPr>
          <p:cNvPr id="335" name="Google Shape;335;p1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 txBox="1"/>
          <p:nvPr>
            <p:ph type="title"/>
          </p:nvPr>
        </p:nvSpPr>
        <p:spPr>
          <a:xfrm>
            <a:off x="1136428" y="627564"/>
            <a:ext cx="7474172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GB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report is not an experimental protocol</a:t>
            </a:r>
            <a:endParaRPr/>
          </a:p>
        </p:txBody>
      </p:sp>
      <p:sp>
        <p:nvSpPr>
          <p:cNvPr id="94" name="Google Shape;94;p2"/>
          <p:cNvSpPr txBox="1"/>
          <p:nvPr/>
        </p:nvSpPr>
        <p:spPr>
          <a:xfrm>
            <a:off x="1136429" y="2278173"/>
            <a:ext cx="6467867" cy="34506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report is the </a:t>
            </a:r>
            <a:r>
              <a:rPr b="1" i="0" lang="en-GB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description</a:t>
            </a:r>
            <a:r>
              <a:rPr b="0" i="0" lang="en-GB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the experimental work, the </a:t>
            </a:r>
            <a:r>
              <a:rPr b="1" i="0" lang="en-GB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results</a:t>
            </a:r>
            <a:r>
              <a:rPr b="0" i="0" lang="en-GB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obtained in it, as well as the associated </a:t>
            </a:r>
            <a:r>
              <a:rPr b="1" i="0" lang="en-GB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ideas</a:t>
            </a:r>
            <a:r>
              <a:rPr b="0" i="0" lang="en-GB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in order to constitute a complete and coherent compilation of everything related to that work.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2"/>
          <p:cNvSpPr/>
          <p:nvPr/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2"/>
          <p:cNvSpPr/>
          <p:nvPr/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cap="flat" cmpd="sng" w="222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Fingerprint" id="97" name="Google Shape;97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413987" y="2857501"/>
            <a:ext cx="1142998" cy="11429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"/>
          <p:cNvSpPr/>
          <p:nvPr/>
        </p:nvSpPr>
        <p:spPr>
          <a:xfrm>
            <a:off x="-1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3"/>
          <p:cNvSpPr txBox="1"/>
          <p:nvPr>
            <p:ph type="title"/>
          </p:nvPr>
        </p:nvSpPr>
        <p:spPr>
          <a:xfrm>
            <a:off x="838200" y="557189"/>
            <a:ext cx="3374136" cy="556789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Calibri"/>
              <a:buNone/>
            </a:pPr>
            <a:r>
              <a:rPr lang="en-GB" sz="5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to write?</a:t>
            </a:r>
            <a:endParaRPr/>
          </a:p>
        </p:txBody>
      </p:sp>
      <p:grpSp>
        <p:nvGrpSpPr>
          <p:cNvPr id="104" name="Google Shape;104;p3"/>
          <p:cNvGrpSpPr/>
          <p:nvPr/>
        </p:nvGrpSpPr>
        <p:grpSpPr>
          <a:xfrm>
            <a:off x="4318000" y="735552"/>
            <a:ext cx="7335520" cy="5386894"/>
            <a:chOff x="0" y="2632"/>
            <a:chExt cx="7335520" cy="5386894"/>
          </a:xfrm>
        </p:grpSpPr>
        <p:cxnSp>
          <p:nvCxnSpPr>
            <p:cNvPr id="105" name="Google Shape;105;p3"/>
            <p:cNvCxnSpPr/>
            <p:nvPr/>
          </p:nvCxnSpPr>
          <p:spPr>
            <a:xfrm>
              <a:off x="0" y="2632"/>
              <a:ext cx="7335520" cy="0"/>
            </a:xfrm>
            <a:prstGeom prst="straightConnector1">
              <a:avLst/>
            </a:prstGeom>
            <a:solidFill>
              <a:srgbClr val="1D497D"/>
            </a:solidFill>
            <a:ln cap="flat" cmpd="sng" w="12700">
              <a:solidFill>
                <a:srgbClr val="1D497D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06" name="Google Shape;106;p3"/>
            <p:cNvSpPr/>
            <p:nvPr/>
          </p:nvSpPr>
          <p:spPr>
            <a:xfrm>
              <a:off x="0" y="2632"/>
              <a:ext cx="7335520" cy="89781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" name="Google Shape;107;p3"/>
            <p:cNvSpPr txBox="1"/>
            <p:nvPr/>
          </p:nvSpPr>
          <p:spPr>
            <a:xfrm>
              <a:off x="0" y="2632"/>
              <a:ext cx="7335520" cy="89781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/>
                <a:buNone/>
              </a:pPr>
              <a:r>
                <a:rPr b="1" i="0" lang="en-GB" sz="2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Simple</a:t>
              </a:r>
              <a:r>
                <a:rPr b="0" i="0" lang="en-GB" sz="2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, clear, objective and </a:t>
              </a:r>
              <a:r>
                <a:rPr b="1" i="0" lang="en-GB" sz="2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precise</a:t>
              </a:r>
              <a:r>
                <a:rPr b="0" i="0" lang="en-GB" sz="2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language.</a:t>
              </a:r>
              <a:endPara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08" name="Google Shape;108;p3"/>
            <p:cNvCxnSpPr/>
            <p:nvPr/>
          </p:nvCxnSpPr>
          <p:spPr>
            <a:xfrm>
              <a:off x="0" y="900448"/>
              <a:ext cx="7335520" cy="0"/>
            </a:xfrm>
            <a:prstGeom prst="straightConnector1">
              <a:avLst/>
            </a:prstGeom>
            <a:solidFill>
              <a:srgbClr val="1D497D"/>
            </a:solidFill>
            <a:ln cap="flat" cmpd="sng" w="12700">
              <a:solidFill>
                <a:srgbClr val="1D497D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09" name="Google Shape;109;p3"/>
            <p:cNvSpPr/>
            <p:nvPr/>
          </p:nvSpPr>
          <p:spPr>
            <a:xfrm>
              <a:off x="0" y="900448"/>
              <a:ext cx="7335520" cy="89781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3"/>
            <p:cNvSpPr txBox="1"/>
            <p:nvPr/>
          </p:nvSpPr>
          <p:spPr>
            <a:xfrm>
              <a:off x="0" y="900448"/>
              <a:ext cx="7335520" cy="89781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/>
                <a:buNone/>
              </a:pPr>
              <a:r>
                <a:rPr b="0" i="0" lang="en-GB" sz="2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Comply with </a:t>
              </a:r>
              <a:r>
                <a:rPr b="1" i="0" lang="en-GB" sz="2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standards</a:t>
              </a:r>
              <a:r>
                <a:rPr b="0" i="0" lang="en-GB" sz="2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in the writing of quantities and units and bibliographic standards</a:t>
              </a:r>
              <a:endPara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11" name="Google Shape;111;p3"/>
            <p:cNvCxnSpPr/>
            <p:nvPr/>
          </p:nvCxnSpPr>
          <p:spPr>
            <a:xfrm>
              <a:off x="0" y="1798264"/>
              <a:ext cx="7335520" cy="0"/>
            </a:xfrm>
            <a:prstGeom prst="straightConnector1">
              <a:avLst/>
            </a:prstGeom>
            <a:solidFill>
              <a:srgbClr val="1D497D"/>
            </a:solidFill>
            <a:ln cap="flat" cmpd="sng" w="12700">
              <a:solidFill>
                <a:srgbClr val="1D497D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12" name="Google Shape;112;p3"/>
            <p:cNvSpPr/>
            <p:nvPr/>
          </p:nvSpPr>
          <p:spPr>
            <a:xfrm>
              <a:off x="0" y="1798264"/>
              <a:ext cx="7335520" cy="89781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3"/>
            <p:cNvSpPr txBox="1"/>
            <p:nvPr/>
          </p:nvSpPr>
          <p:spPr>
            <a:xfrm>
              <a:off x="0" y="1798264"/>
              <a:ext cx="7335520" cy="89781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/>
                <a:buNone/>
              </a:pPr>
              <a:r>
                <a:rPr b="1" i="0" lang="en-GB" sz="2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Concise</a:t>
              </a:r>
              <a:r>
                <a:rPr b="0" i="0" lang="en-GB" sz="2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and </a:t>
              </a:r>
              <a:r>
                <a:rPr b="1" i="0" lang="en-GB" sz="2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coherent</a:t>
              </a:r>
              <a:r>
                <a:rPr b="0" i="0" lang="en-GB" sz="2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, including the information essential for understanding the work.</a:t>
              </a:r>
              <a:endPara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14" name="Google Shape;114;p3"/>
            <p:cNvCxnSpPr/>
            <p:nvPr/>
          </p:nvCxnSpPr>
          <p:spPr>
            <a:xfrm>
              <a:off x="0" y="2696080"/>
              <a:ext cx="7335520" cy="0"/>
            </a:xfrm>
            <a:prstGeom prst="straightConnector1">
              <a:avLst/>
            </a:prstGeom>
            <a:solidFill>
              <a:srgbClr val="1D497D"/>
            </a:solidFill>
            <a:ln cap="flat" cmpd="sng" w="12700">
              <a:solidFill>
                <a:srgbClr val="1D497D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15" name="Google Shape;115;p3"/>
            <p:cNvSpPr/>
            <p:nvPr/>
          </p:nvSpPr>
          <p:spPr>
            <a:xfrm>
              <a:off x="0" y="2696080"/>
              <a:ext cx="7335520" cy="89781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3"/>
            <p:cNvSpPr txBox="1"/>
            <p:nvPr/>
          </p:nvSpPr>
          <p:spPr>
            <a:xfrm>
              <a:off x="0" y="2696080"/>
              <a:ext cx="7335520" cy="89781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/>
                <a:buNone/>
              </a:pPr>
              <a:r>
                <a:rPr b="0" i="0" lang="en-GB" sz="2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All statements must be based on </a:t>
              </a:r>
              <a:r>
                <a:rPr b="1" i="0" lang="en-GB" sz="2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results</a:t>
              </a:r>
              <a:r>
                <a:rPr b="0" i="0" lang="en-GB" sz="2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, or </a:t>
              </a:r>
              <a:r>
                <a:rPr b="1" i="0" lang="en-GB" sz="2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citations</a:t>
              </a:r>
              <a:r>
                <a:rPr b="0" i="0" lang="en-GB" sz="2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from the literature.</a:t>
              </a:r>
              <a:endPara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17" name="Google Shape;117;p3"/>
            <p:cNvCxnSpPr/>
            <p:nvPr/>
          </p:nvCxnSpPr>
          <p:spPr>
            <a:xfrm>
              <a:off x="0" y="3593895"/>
              <a:ext cx="7335520" cy="0"/>
            </a:xfrm>
            <a:prstGeom prst="straightConnector1">
              <a:avLst/>
            </a:prstGeom>
            <a:solidFill>
              <a:srgbClr val="1D497D"/>
            </a:solidFill>
            <a:ln cap="flat" cmpd="sng" w="12700">
              <a:solidFill>
                <a:srgbClr val="1D497D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18" name="Google Shape;118;p3"/>
            <p:cNvSpPr/>
            <p:nvPr/>
          </p:nvSpPr>
          <p:spPr>
            <a:xfrm>
              <a:off x="0" y="3593895"/>
              <a:ext cx="7335520" cy="89781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3"/>
            <p:cNvSpPr txBox="1"/>
            <p:nvPr/>
          </p:nvSpPr>
          <p:spPr>
            <a:xfrm>
              <a:off x="0" y="3593895"/>
              <a:ext cx="7335520" cy="89781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/>
                <a:buNone/>
              </a:pPr>
              <a:r>
                <a:rPr b="0" i="0" lang="en-GB" sz="2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Avoid too many </a:t>
              </a:r>
              <a:r>
                <a:rPr b="1" i="0" lang="en-GB" sz="2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conclusions</a:t>
              </a:r>
              <a:r>
                <a:rPr b="0" i="0" lang="en-GB" sz="2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, which are precise and synthetic.</a:t>
              </a:r>
              <a:endPara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cxnSp>
          <p:nvCxnSpPr>
            <p:cNvPr id="120" name="Google Shape;120;p3"/>
            <p:cNvCxnSpPr/>
            <p:nvPr/>
          </p:nvCxnSpPr>
          <p:spPr>
            <a:xfrm>
              <a:off x="0" y="4491711"/>
              <a:ext cx="7335520" cy="0"/>
            </a:xfrm>
            <a:prstGeom prst="straightConnector1">
              <a:avLst/>
            </a:prstGeom>
            <a:solidFill>
              <a:srgbClr val="1D497D"/>
            </a:solidFill>
            <a:ln cap="flat" cmpd="sng" w="12700">
              <a:solidFill>
                <a:srgbClr val="1D497D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21" name="Google Shape;121;p3"/>
            <p:cNvSpPr/>
            <p:nvPr/>
          </p:nvSpPr>
          <p:spPr>
            <a:xfrm>
              <a:off x="0" y="4491711"/>
              <a:ext cx="7335520" cy="89781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3"/>
            <p:cNvSpPr txBox="1"/>
            <p:nvPr/>
          </p:nvSpPr>
          <p:spPr>
            <a:xfrm>
              <a:off x="0" y="4491711"/>
              <a:ext cx="7335520" cy="89781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/>
                <a:buNone/>
              </a:pPr>
              <a:r>
                <a:rPr b="0" i="0" lang="en-GB" sz="2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The conclusions must be </a:t>
              </a:r>
              <a:r>
                <a:rPr b="1" i="0" lang="en-GB" sz="2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consistent</a:t>
              </a:r>
              <a:r>
                <a:rPr b="0" i="0" lang="en-GB" sz="24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with the discussion of results.</a:t>
              </a:r>
              <a:endPara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4"/>
          <p:cNvSpPr/>
          <p:nvPr/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5686"/>
                </a:srgbClr>
              </a:gs>
              <a:gs pos="100000">
                <a:srgbClr val="366092"/>
              </a:gs>
            </a:gsLst>
            <a:lin ang="8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4"/>
          <p:cNvSpPr/>
          <p:nvPr/>
        </p:nvSpPr>
        <p:spPr>
          <a:xfrm flipH="1" rot="10800000">
            <a:off x="8128857" y="0"/>
            <a:ext cx="4063143" cy="1576412"/>
          </a:xfrm>
          <a:prstGeom prst="rect">
            <a:avLst/>
          </a:prstGeom>
          <a:gradFill>
            <a:gsLst>
              <a:gs pos="0">
                <a:srgbClr val="244061">
                  <a:alpha val="67843"/>
                </a:srgbClr>
              </a:gs>
              <a:gs pos="19000">
                <a:srgbClr val="244061">
                  <a:alpha val="67843"/>
                </a:srgbClr>
              </a:gs>
              <a:gs pos="100000">
                <a:srgbClr val="4F81BD">
                  <a:alpha val="78823"/>
                </a:srgbClr>
              </a:gs>
            </a:gsLst>
            <a:lin ang="19199999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4"/>
          <p:cNvSpPr/>
          <p:nvPr/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0">
                <a:srgbClr val="4F81BD">
                  <a:alpha val="0"/>
                </a:srgbClr>
              </a:gs>
              <a:gs pos="23000">
                <a:srgbClr val="4F81BD">
                  <a:alpha val="0"/>
                </a:srgbClr>
              </a:gs>
              <a:gs pos="99000">
                <a:srgbClr val="000000">
                  <a:alpha val="73725"/>
                </a:srgbClr>
              </a:gs>
              <a:gs pos="100000">
                <a:srgbClr val="000000">
                  <a:alpha val="73725"/>
                </a:srgbClr>
              </a:gs>
            </a:gsLst>
            <a:lin ang="20399999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4"/>
          <p:cNvSpPr txBox="1"/>
          <p:nvPr>
            <p:ph type="title"/>
          </p:nvPr>
        </p:nvSpPr>
        <p:spPr>
          <a:xfrm>
            <a:off x="1371597" y="348865"/>
            <a:ext cx="10044023" cy="8777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alibri"/>
              <a:buNone/>
            </a:pPr>
            <a:r>
              <a:rPr lang="en-GB" sz="4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Structure</a:t>
            </a:r>
            <a:endParaRPr/>
          </a:p>
        </p:txBody>
      </p:sp>
      <p:grpSp>
        <p:nvGrpSpPr>
          <p:cNvPr id="132" name="Google Shape;132;p4"/>
          <p:cNvGrpSpPr/>
          <p:nvPr/>
        </p:nvGrpSpPr>
        <p:grpSpPr>
          <a:xfrm>
            <a:off x="718191" y="1787863"/>
            <a:ext cx="10755615" cy="1564532"/>
            <a:chOff x="86106" y="315364"/>
            <a:chExt cx="10755615" cy="1564532"/>
          </a:xfrm>
        </p:grpSpPr>
        <p:sp>
          <p:nvSpPr>
            <p:cNvPr id="133" name="Google Shape;133;p4"/>
            <p:cNvSpPr/>
            <p:nvPr/>
          </p:nvSpPr>
          <p:spPr>
            <a:xfrm>
              <a:off x="516331" y="315364"/>
              <a:ext cx="704003" cy="704003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" name="Google Shape;134;p4"/>
            <p:cNvSpPr/>
            <p:nvPr/>
          </p:nvSpPr>
          <p:spPr>
            <a:xfrm>
              <a:off x="86106" y="1254115"/>
              <a:ext cx="1564453" cy="6257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" name="Google Shape;135;p4"/>
            <p:cNvSpPr txBox="1"/>
            <p:nvPr/>
          </p:nvSpPr>
          <p:spPr>
            <a:xfrm>
              <a:off x="86106" y="1254115"/>
              <a:ext cx="1564453" cy="6257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300"/>
                <a:buFont typeface="Calibri"/>
                <a:buNone/>
              </a:pPr>
              <a:r>
                <a:rPr b="0" i="0" lang="en-GB" sz="23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Front matter</a:t>
              </a:r>
              <a:endPara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6" name="Google Shape;136;p4"/>
            <p:cNvSpPr/>
            <p:nvPr/>
          </p:nvSpPr>
          <p:spPr>
            <a:xfrm>
              <a:off x="2354563" y="315364"/>
              <a:ext cx="704003" cy="704003"/>
            </a:xfrm>
            <a:prstGeom prst="rect">
              <a:avLst/>
            </a:prstGeom>
            <a:blipFill rotWithShape="1">
              <a:blip r:embed="rId4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" name="Google Shape;137;p4"/>
            <p:cNvSpPr/>
            <p:nvPr/>
          </p:nvSpPr>
          <p:spPr>
            <a:xfrm>
              <a:off x="1924339" y="1254115"/>
              <a:ext cx="1564453" cy="6257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4"/>
            <p:cNvSpPr txBox="1"/>
            <p:nvPr/>
          </p:nvSpPr>
          <p:spPr>
            <a:xfrm>
              <a:off x="1924339" y="1254115"/>
              <a:ext cx="1564453" cy="6257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300"/>
                <a:buFont typeface="Calibri"/>
                <a:buNone/>
              </a:pPr>
              <a:r>
                <a:rPr b="0" i="0" lang="en-GB" sz="23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Introduction</a:t>
              </a:r>
              <a:endPara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9" name="Google Shape;139;p4"/>
            <p:cNvSpPr/>
            <p:nvPr/>
          </p:nvSpPr>
          <p:spPr>
            <a:xfrm>
              <a:off x="4192796" y="315364"/>
              <a:ext cx="704003" cy="704003"/>
            </a:xfrm>
            <a:prstGeom prst="rect">
              <a:avLst/>
            </a:prstGeom>
            <a:blipFill rotWithShape="1">
              <a:blip r:embed="rId5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" name="Google Shape;140;p4"/>
            <p:cNvSpPr/>
            <p:nvPr/>
          </p:nvSpPr>
          <p:spPr>
            <a:xfrm>
              <a:off x="3762571" y="1254115"/>
              <a:ext cx="1564453" cy="6257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" name="Google Shape;141;p4"/>
            <p:cNvSpPr txBox="1"/>
            <p:nvPr/>
          </p:nvSpPr>
          <p:spPr>
            <a:xfrm>
              <a:off x="3762571" y="1254115"/>
              <a:ext cx="1564453" cy="6257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300"/>
                <a:buFont typeface="Calibri"/>
                <a:buNone/>
              </a:pPr>
              <a:r>
                <a:rPr b="0" i="0" lang="en-GB" sz="23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Methods</a:t>
              </a:r>
              <a:endPara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2" name="Google Shape;142;p4"/>
            <p:cNvSpPr/>
            <p:nvPr/>
          </p:nvSpPr>
          <p:spPr>
            <a:xfrm>
              <a:off x="6031028" y="315364"/>
              <a:ext cx="704003" cy="704003"/>
            </a:xfrm>
            <a:prstGeom prst="rect">
              <a:avLst/>
            </a:prstGeom>
            <a:blipFill rotWithShape="1">
              <a:blip r:embed="rId6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" name="Google Shape;143;p4"/>
            <p:cNvSpPr/>
            <p:nvPr/>
          </p:nvSpPr>
          <p:spPr>
            <a:xfrm>
              <a:off x="5600804" y="1254115"/>
              <a:ext cx="1564453" cy="6257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4" name="Google Shape;144;p4"/>
            <p:cNvSpPr txBox="1"/>
            <p:nvPr/>
          </p:nvSpPr>
          <p:spPr>
            <a:xfrm>
              <a:off x="5600804" y="1254115"/>
              <a:ext cx="1564453" cy="6257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300"/>
                <a:buFont typeface="Calibri"/>
                <a:buNone/>
              </a:pPr>
              <a:r>
                <a:rPr b="0" i="0" lang="en-GB" sz="23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Results</a:t>
              </a:r>
              <a:endPara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5" name="Google Shape;145;p4"/>
            <p:cNvSpPr/>
            <p:nvPr/>
          </p:nvSpPr>
          <p:spPr>
            <a:xfrm>
              <a:off x="7869261" y="315364"/>
              <a:ext cx="704003" cy="704003"/>
            </a:xfrm>
            <a:prstGeom prst="rect">
              <a:avLst/>
            </a:prstGeom>
            <a:blipFill rotWithShape="1">
              <a:blip r:embed="rId7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" name="Google Shape;146;p4"/>
            <p:cNvSpPr/>
            <p:nvPr/>
          </p:nvSpPr>
          <p:spPr>
            <a:xfrm>
              <a:off x="7439036" y="1254115"/>
              <a:ext cx="1564453" cy="6257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" name="Google Shape;147;p4"/>
            <p:cNvSpPr txBox="1"/>
            <p:nvPr/>
          </p:nvSpPr>
          <p:spPr>
            <a:xfrm>
              <a:off x="7439036" y="1254115"/>
              <a:ext cx="1564453" cy="6257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300"/>
                <a:buFont typeface="Calibri"/>
                <a:buNone/>
              </a:pPr>
              <a:r>
                <a:rPr b="0" i="0" lang="en-GB" sz="23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Conclusions</a:t>
              </a:r>
              <a:endPara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8" name="Google Shape;148;p4"/>
            <p:cNvSpPr/>
            <p:nvPr/>
          </p:nvSpPr>
          <p:spPr>
            <a:xfrm>
              <a:off x="9707493" y="315364"/>
              <a:ext cx="704003" cy="704003"/>
            </a:xfrm>
            <a:prstGeom prst="rect">
              <a:avLst/>
            </a:prstGeom>
            <a:blipFill rotWithShape="1">
              <a:blip r:embed="rId8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" name="Google Shape;149;p4"/>
            <p:cNvSpPr/>
            <p:nvPr/>
          </p:nvSpPr>
          <p:spPr>
            <a:xfrm>
              <a:off x="9277268" y="1254115"/>
              <a:ext cx="1564453" cy="6257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0" name="Google Shape;150;p4"/>
            <p:cNvSpPr txBox="1"/>
            <p:nvPr/>
          </p:nvSpPr>
          <p:spPr>
            <a:xfrm>
              <a:off x="9277268" y="1254115"/>
              <a:ext cx="1564453" cy="6257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300"/>
                <a:buFont typeface="Calibri"/>
                <a:buNone/>
              </a:pPr>
              <a:r>
                <a:rPr b="0" i="0" lang="en-GB" sz="23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References</a:t>
              </a:r>
              <a:endPara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5"/>
          <p:cNvSpPr/>
          <p:nvPr/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5686"/>
                </a:srgbClr>
              </a:gs>
              <a:gs pos="100000">
                <a:srgbClr val="366092"/>
              </a:gs>
            </a:gsLst>
            <a:lin ang="8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5"/>
          <p:cNvSpPr/>
          <p:nvPr/>
        </p:nvSpPr>
        <p:spPr>
          <a:xfrm flipH="1" rot="10800000">
            <a:off x="8128857" y="0"/>
            <a:ext cx="4063143" cy="1576412"/>
          </a:xfrm>
          <a:prstGeom prst="rect">
            <a:avLst/>
          </a:prstGeom>
          <a:gradFill>
            <a:gsLst>
              <a:gs pos="0">
                <a:srgbClr val="244061">
                  <a:alpha val="67843"/>
                </a:srgbClr>
              </a:gs>
              <a:gs pos="19000">
                <a:srgbClr val="244061">
                  <a:alpha val="67843"/>
                </a:srgbClr>
              </a:gs>
              <a:gs pos="100000">
                <a:srgbClr val="4F81BD">
                  <a:alpha val="78823"/>
                </a:srgbClr>
              </a:gs>
            </a:gsLst>
            <a:lin ang="19199999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5"/>
          <p:cNvSpPr/>
          <p:nvPr/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0">
                <a:srgbClr val="4F81BD">
                  <a:alpha val="0"/>
                </a:srgbClr>
              </a:gs>
              <a:gs pos="23000">
                <a:srgbClr val="4F81BD">
                  <a:alpha val="0"/>
                </a:srgbClr>
              </a:gs>
              <a:gs pos="99000">
                <a:srgbClr val="000000">
                  <a:alpha val="73725"/>
                </a:srgbClr>
              </a:gs>
              <a:gs pos="100000">
                <a:srgbClr val="000000">
                  <a:alpha val="73725"/>
                </a:srgbClr>
              </a:gs>
            </a:gsLst>
            <a:lin ang="20399999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5"/>
          <p:cNvSpPr txBox="1"/>
          <p:nvPr>
            <p:ph type="title"/>
          </p:nvPr>
        </p:nvSpPr>
        <p:spPr>
          <a:xfrm>
            <a:off x="1371597" y="348865"/>
            <a:ext cx="10044023" cy="8777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alibri"/>
              <a:buNone/>
            </a:pPr>
            <a:r>
              <a:rPr lang="en-GB" sz="4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Structure</a:t>
            </a:r>
            <a:endParaRPr/>
          </a:p>
        </p:txBody>
      </p:sp>
      <p:sp>
        <p:nvSpPr>
          <p:cNvPr id="160" name="Google Shape;160;p5"/>
          <p:cNvSpPr txBox="1"/>
          <p:nvPr/>
        </p:nvSpPr>
        <p:spPr>
          <a:xfrm>
            <a:off x="1190625" y="3546095"/>
            <a:ext cx="6096000" cy="22510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b="0" i="0" lang="en-GB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Title</a:t>
            </a:r>
            <a:endParaRPr/>
          </a:p>
          <a:p>
            <a:pPr indent="-285750" lvl="0" marL="2857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b="0" i="0" lang="en-GB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Course</a:t>
            </a:r>
            <a:endParaRPr/>
          </a:p>
          <a:p>
            <a:pPr indent="-285750" lvl="0" marL="2857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b="0" i="0" lang="en-GB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Authors (including student number)</a:t>
            </a:r>
            <a:endParaRPr/>
          </a:p>
          <a:p>
            <a:pPr indent="-285750" lvl="0" marL="2857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b="0" i="0" lang="en-GB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Date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61" name="Google Shape;161;p5"/>
          <p:cNvGrpSpPr/>
          <p:nvPr/>
        </p:nvGrpSpPr>
        <p:grpSpPr>
          <a:xfrm>
            <a:off x="718191" y="1787863"/>
            <a:ext cx="10755615" cy="1564532"/>
            <a:chOff x="86106" y="315364"/>
            <a:chExt cx="10755615" cy="1564532"/>
          </a:xfrm>
        </p:grpSpPr>
        <p:sp>
          <p:nvSpPr>
            <p:cNvPr id="162" name="Google Shape;162;p5"/>
            <p:cNvSpPr/>
            <p:nvPr/>
          </p:nvSpPr>
          <p:spPr>
            <a:xfrm>
              <a:off x="516331" y="315364"/>
              <a:ext cx="704003" cy="704003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" name="Google Shape;163;p5"/>
            <p:cNvSpPr/>
            <p:nvPr/>
          </p:nvSpPr>
          <p:spPr>
            <a:xfrm>
              <a:off x="86106" y="1254115"/>
              <a:ext cx="1564453" cy="6257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" name="Google Shape;164;p5"/>
            <p:cNvSpPr txBox="1"/>
            <p:nvPr/>
          </p:nvSpPr>
          <p:spPr>
            <a:xfrm>
              <a:off x="86106" y="1254115"/>
              <a:ext cx="1564453" cy="6257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300"/>
                <a:buFont typeface="Calibri"/>
                <a:buNone/>
              </a:pPr>
              <a:r>
                <a:rPr b="1" i="0" lang="en-GB" sz="23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Front matter</a:t>
              </a:r>
              <a:endParaRPr b="1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5" name="Google Shape;165;p5"/>
            <p:cNvSpPr/>
            <p:nvPr/>
          </p:nvSpPr>
          <p:spPr>
            <a:xfrm>
              <a:off x="2354563" y="315364"/>
              <a:ext cx="704003" cy="704003"/>
            </a:xfrm>
            <a:prstGeom prst="rect">
              <a:avLst/>
            </a:prstGeom>
            <a:blipFill rotWithShape="1">
              <a:blip r:embed="rId4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6" name="Google Shape;166;p5"/>
            <p:cNvSpPr/>
            <p:nvPr/>
          </p:nvSpPr>
          <p:spPr>
            <a:xfrm>
              <a:off x="1924339" y="1254115"/>
              <a:ext cx="1564453" cy="6257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7" name="Google Shape;167;p5"/>
            <p:cNvSpPr txBox="1"/>
            <p:nvPr/>
          </p:nvSpPr>
          <p:spPr>
            <a:xfrm>
              <a:off x="1924339" y="1254115"/>
              <a:ext cx="1564453" cy="6257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300"/>
                <a:buFont typeface="Calibri"/>
                <a:buNone/>
              </a:pPr>
              <a:r>
                <a:rPr b="0" i="0" lang="en-GB" sz="23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Introduction</a:t>
              </a:r>
              <a:endPara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8" name="Google Shape;168;p5"/>
            <p:cNvSpPr/>
            <p:nvPr/>
          </p:nvSpPr>
          <p:spPr>
            <a:xfrm>
              <a:off x="4192796" y="315364"/>
              <a:ext cx="704003" cy="704003"/>
            </a:xfrm>
            <a:prstGeom prst="rect">
              <a:avLst/>
            </a:prstGeom>
            <a:blipFill rotWithShape="1">
              <a:blip r:embed="rId5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9" name="Google Shape;169;p5"/>
            <p:cNvSpPr/>
            <p:nvPr/>
          </p:nvSpPr>
          <p:spPr>
            <a:xfrm>
              <a:off x="3762571" y="1254115"/>
              <a:ext cx="1564453" cy="6257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" name="Google Shape;170;p5"/>
            <p:cNvSpPr txBox="1"/>
            <p:nvPr/>
          </p:nvSpPr>
          <p:spPr>
            <a:xfrm>
              <a:off x="3762571" y="1254115"/>
              <a:ext cx="1564453" cy="6257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300"/>
                <a:buFont typeface="Calibri"/>
                <a:buNone/>
              </a:pPr>
              <a:r>
                <a:rPr b="0" i="0" lang="en-GB" sz="23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Methods</a:t>
              </a:r>
              <a:endPara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1" name="Google Shape;171;p5"/>
            <p:cNvSpPr/>
            <p:nvPr/>
          </p:nvSpPr>
          <p:spPr>
            <a:xfrm>
              <a:off x="6031028" y="315364"/>
              <a:ext cx="704003" cy="704003"/>
            </a:xfrm>
            <a:prstGeom prst="rect">
              <a:avLst/>
            </a:prstGeom>
            <a:blipFill rotWithShape="1">
              <a:blip r:embed="rId6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" name="Google Shape;172;p5"/>
            <p:cNvSpPr/>
            <p:nvPr/>
          </p:nvSpPr>
          <p:spPr>
            <a:xfrm>
              <a:off x="5600804" y="1254115"/>
              <a:ext cx="1564453" cy="6257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" name="Google Shape;173;p5"/>
            <p:cNvSpPr txBox="1"/>
            <p:nvPr/>
          </p:nvSpPr>
          <p:spPr>
            <a:xfrm>
              <a:off x="5600804" y="1254115"/>
              <a:ext cx="1564453" cy="6257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300"/>
                <a:buFont typeface="Calibri"/>
                <a:buNone/>
              </a:pPr>
              <a:r>
                <a:rPr b="0" i="0" lang="en-GB" sz="23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Results</a:t>
              </a:r>
              <a:endPara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4" name="Google Shape;174;p5"/>
            <p:cNvSpPr/>
            <p:nvPr/>
          </p:nvSpPr>
          <p:spPr>
            <a:xfrm>
              <a:off x="7869261" y="315364"/>
              <a:ext cx="704003" cy="704003"/>
            </a:xfrm>
            <a:prstGeom prst="rect">
              <a:avLst/>
            </a:prstGeom>
            <a:blipFill rotWithShape="1">
              <a:blip r:embed="rId7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" name="Google Shape;175;p5"/>
            <p:cNvSpPr/>
            <p:nvPr/>
          </p:nvSpPr>
          <p:spPr>
            <a:xfrm>
              <a:off x="7439036" y="1254115"/>
              <a:ext cx="1564453" cy="6257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" name="Google Shape;176;p5"/>
            <p:cNvSpPr txBox="1"/>
            <p:nvPr/>
          </p:nvSpPr>
          <p:spPr>
            <a:xfrm>
              <a:off x="7439036" y="1254115"/>
              <a:ext cx="1564453" cy="6257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300"/>
                <a:buFont typeface="Calibri"/>
                <a:buNone/>
              </a:pPr>
              <a:r>
                <a:rPr b="0" i="0" lang="en-GB" sz="23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Conclusions</a:t>
              </a:r>
              <a:endPara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7" name="Google Shape;177;p5"/>
            <p:cNvSpPr/>
            <p:nvPr/>
          </p:nvSpPr>
          <p:spPr>
            <a:xfrm>
              <a:off x="9707493" y="315364"/>
              <a:ext cx="704003" cy="704003"/>
            </a:xfrm>
            <a:prstGeom prst="rect">
              <a:avLst/>
            </a:prstGeom>
            <a:blipFill rotWithShape="1">
              <a:blip r:embed="rId8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" name="Google Shape;178;p5"/>
            <p:cNvSpPr/>
            <p:nvPr/>
          </p:nvSpPr>
          <p:spPr>
            <a:xfrm>
              <a:off x="9277268" y="1254115"/>
              <a:ext cx="1564453" cy="6257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" name="Google Shape;179;p5"/>
            <p:cNvSpPr txBox="1"/>
            <p:nvPr/>
          </p:nvSpPr>
          <p:spPr>
            <a:xfrm>
              <a:off x="9277268" y="1254115"/>
              <a:ext cx="1564453" cy="6257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300"/>
                <a:buFont typeface="Calibri"/>
                <a:buNone/>
              </a:pPr>
              <a:r>
                <a:rPr b="0" i="0" lang="en-GB" sz="23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References</a:t>
              </a:r>
              <a:endPara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6"/>
          <p:cNvSpPr/>
          <p:nvPr/>
        </p:nvSpPr>
        <p:spPr>
          <a:xfrm>
            <a:off x="7620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p6"/>
          <p:cNvSpPr/>
          <p:nvPr/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5686"/>
                </a:srgbClr>
              </a:gs>
              <a:gs pos="100000">
                <a:srgbClr val="366092"/>
              </a:gs>
            </a:gsLst>
            <a:lin ang="8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6"/>
          <p:cNvSpPr/>
          <p:nvPr/>
        </p:nvSpPr>
        <p:spPr>
          <a:xfrm flipH="1" rot="10800000">
            <a:off x="8128857" y="0"/>
            <a:ext cx="4063143" cy="1576412"/>
          </a:xfrm>
          <a:prstGeom prst="rect">
            <a:avLst/>
          </a:prstGeom>
          <a:gradFill>
            <a:gsLst>
              <a:gs pos="0">
                <a:srgbClr val="244061">
                  <a:alpha val="67843"/>
                </a:srgbClr>
              </a:gs>
              <a:gs pos="19000">
                <a:srgbClr val="244061">
                  <a:alpha val="67843"/>
                </a:srgbClr>
              </a:gs>
              <a:gs pos="100000">
                <a:srgbClr val="4F81BD">
                  <a:alpha val="78823"/>
                </a:srgbClr>
              </a:gs>
            </a:gsLst>
            <a:lin ang="19199999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6"/>
          <p:cNvSpPr/>
          <p:nvPr/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0">
                <a:srgbClr val="4F81BD">
                  <a:alpha val="0"/>
                </a:srgbClr>
              </a:gs>
              <a:gs pos="23000">
                <a:srgbClr val="4F81BD">
                  <a:alpha val="0"/>
                </a:srgbClr>
              </a:gs>
              <a:gs pos="99000">
                <a:srgbClr val="000000">
                  <a:alpha val="73725"/>
                </a:srgbClr>
              </a:gs>
              <a:gs pos="100000">
                <a:srgbClr val="000000">
                  <a:alpha val="73725"/>
                </a:srgbClr>
              </a:gs>
            </a:gsLst>
            <a:lin ang="20399999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p6"/>
          <p:cNvSpPr txBox="1"/>
          <p:nvPr>
            <p:ph type="title"/>
          </p:nvPr>
        </p:nvSpPr>
        <p:spPr>
          <a:xfrm>
            <a:off x="1371597" y="348865"/>
            <a:ext cx="10044023" cy="8777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alibri"/>
              <a:buNone/>
            </a:pPr>
            <a:r>
              <a:rPr lang="en-GB" sz="4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Structure</a:t>
            </a:r>
            <a:endParaRPr/>
          </a:p>
        </p:txBody>
      </p:sp>
      <p:sp>
        <p:nvSpPr>
          <p:cNvPr id="189" name="Google Shape;189;p6"/>
          <p:cNvSpPr txBox="1"/>
          <p:nvPr/>
        </p:nvSpPr>
        <p:spPr>
          <a:xfrm>
            <a:off x="1190625" y="3546095"/>
            <a:ext cx="6096000" cy="22510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b="0" i="0" lang="en-GB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Include objectives of work</a:t>
            </a:r>
            <a:endParaRPr/>
          </a:p>
          <a:p>
            <a:pPr indent="-285750" lvl="0" marL="2857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b="0" i="0" lang="en-GB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3-4 paragraphs</a:t>
            </a:r>
            <a:endParaRPr/>
          </a:p>
          <a:p>
            <a:pPr indent="-285750" lvl="0" marL="2857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b="0" i="0" lang="en-GB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(relevant) references</a:t>
            </a:r>
            <a:endParaRPr/>
          </a:p>
          <a:p>
            <a:pPr indent="-285750" lvl="0" marL="2857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b="0" i="0" lang="en-GB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Include relevant definitions</a:t>
            </a:r>
            <a:endParaRPr/>
          </a:p>
        </p:txBody>
      </p:sp>
      <p:grpSp>
        <p:nvGrpSpPr>
          <p:cNvPr id="190" name="Google Shape;190;p6"/>
          <p:cNvGrpSpPr/>
          <p:nvPr/>
        </p:nvGrpSpPr>
        <p:grpSpPr>
          <a:xfrm>
            <a:off x="718191" y="1787863"/>
            <a:ext cx="10755615" cy="1564532"/>
            <a:chOff x="86106" y="315364"/>
            <a:chExt cx="10755615" cy="1564532"/>
          </a:xfrm>
        </p:grpSpPr>
        <p:sp>
          <p:nvSpPr>
            <p:cNvPr id="191" name="Google Shape;191;p6"/>
            <p:cNvSpPr/>
            <p:nvPr/>
          </p:nvSpPr>
          <p:spPr>
            <a:xfrm>
              <a:off x="516331" y="315364"/>
              <a:ext cx="704003" cy="704003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" name="Google Shape;192;p6"/>
            <p:cNvSpPr/>
            <p:nvPr/>
          </p:nvSpPr>
          <p:spPr>
            <a:xfrm>
              <a:off x="86106" y="1254115"/>
              <a:ext cx="1564453" cy="6257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3" name="Google Shape;193;p6"/>
            <p:cNvSpPr txBox="1"/>
            <p:nvPr/>
          </p:nvSpPr>
          <p:spPr>
            <a:xfrm>
              <a:off x="86106" y="1254115"/>
              <a:ext cx="1564453" cy="6257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300"/>
                <a:buFont typeface="Calibri"/>
                <a:buNone/>
              </a:pPr>
              <a:r>
                <a:rPr b="0" i="0" lang="en-GB" sz="23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Front matter</a:t>
              </a:r>
              <a:endPara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4" name="Google Shape;194;p6"/>
            <p:cNvSpPr/>
            <p:nvPr/>
          </p:nvSpPr>
          <p:spPr>
            <a:xfrm>
              <a:off x="2354563" y="315364"/>
              <a:ext cx="704003" cy="704003"/>
            </a:xfrm>
            <a:prstGeom prst="rect">
              <a:avLst/>
            </a:prstGeom>
            <a:blipFill rotWithShape="1">
              <a:blip r:embed="rId4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" name="Google Shape;195;p6"/>
            <p:cNvSpPr/>
            <p:nvPr/>
          </p:nvSpPr>
          <p:spPr>
            <a:xfrm>
              <a:off x="1924339" y="1254115"/>
              <a:ext cx="1564453" cy="6257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6" name="Google Shape;196;p6"/>
            <p:cNvSpPr txBox="1"/>
            <p:nvPr/>
          </p:nvSpPr>
          <p:spPr>
            <a:xfrm>
              <a:off x="1924339" y="1254115"/>
              <a:ext cx="1564453" cy="6257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300"/>
                <a:buFont typeface="Calibri"/>
                <a:buNone/>
              </a:pPr>
              <a:r>
                <a:rPr b="1" i="0" lang="en-GB" sz="23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Introduction</a:t>
              </a:r>
              <a:endParaRPr b="1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7" name="Google Shape;197;p6"/>
            <p:cNvSpPr/>
            <p:nvPr/>
          </p:nvSpPr>
          <p:spPr>
            <a:xfrm>
              <a:off x="4192796" y="315364"/>
              <a:ext cx="704003" cy="704003"/>
            </a:xfrm>
            <a:prstGeom prst="rect">
              <a:avLst/>
            </a:prstGeom>
            <a:blipFill rotWithShape="1">
              <a:blip r:embed="rId5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8" name="Google Shape;198;p6"/>
            <p:cNvSpPr/>
            <p:nvPr/>
          </p:nvSpPr>
          <p:spPr>
            <a:xfrm>
              <a:off x="3762571" y="1254115"/>
              <a:ext cx="1564453" cy="6257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9" name="Google Shape;199;p6"/>
            <p:cNvSpPr txBox="1"/>
            <p:nvPr/>
          </p:nvSpPr>
          <p:spPr>
            <a:xfrm>
              <a:off x="3762571" y="1254115"/>
              <a:ext cx="1564453" cy="6257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300"/>
                <a:buFont typeface="Calibri"/>
                <a:buNone/>
              </a:pPr>
              <a:r>
                <a:rPr b="0" i="0" lang="en-GB" sz="23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Methods</a:t>
              </a:r>
              <a:endPara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0" name="Google Shape;200;p6"/>
            <p:cNvSpPr/>
            <p:nvPr/>
          </p:nvSpPr>
          <p:spPr>
            <a:xfrm>
              <a:off x="6031028" y="315364"/>
              <a:ext cx="704003" cy="704003"/>
            </a:xfrm>
            <a:prstGeom prst="rect">
              <a:avLst/>
            </a:prstGeom>
            <a:blipFill rotWithShape="1">
              <a:blip r:embed="rId6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1" name="Google Shape;201;p6"/>
            <p:cNvSpPr/>
            <p:nvPr/>
          </p:nvSpPr>
          <p:spPr>
            <a:xfrm>
              <a:off x="5600804" y="1254115"/>
              <a:ext cx="1564453" cy="6257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2" name="Google Shape;202;p6"/>
            <p:cNvSpPr txBox="1"/>
            <p:nvPr/>
          </p:nvSpPr>
          <p:spPr>
            <a:xfrm>
              <a:off x="5600804" y="1254115"/>
              <a:ext cx="1564453" cy="6257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300"/>
                <a:buFont typeface="Calibri"/>
                <a:buNone/>
              </a:pPr>
              <a:r>
                <a:rPr b="0" i="0" lang="en-GB" sz="23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Results</a:t>
              </a:r>
              <a:endPara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3" name="Google Shape;203;p6"/>
            <p:cNvSpPr/>
            <p:nvPr/>
          </p:nvSpPr>
          <p:spPr>
            <a:xfrm>
              <a:off x="7869261" y="315364"/>
              <a:ext cx="704003" cy="704003"/>
            </a:xfrm>
            <a:prstGeom prst="rect">
              <a:avLst/>
            </a:prstGeom>
            <a:blipFill rotWithShape="1">
              <a:blip r:embed="rId7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4" name="Google Shape;204;p6"/>
            <p:cNvSpPr/>
            <p:nvPr/>
          </p:nvSpPr>
          <p:spPr>
            <a:xfrm>
              <a:off x="7439036" y="1254115"/>
              <a:ext cx="1564453" cy="6257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5" name="Google Shape;205;p6"/>
            <p:cNvSpPr txBox="1"/>
            <p:nvPr/>
          </p:nvSpPr>
          <p:spPr>
            <a:xfrm>
              <a:off x="7439036" y="1254115"/>
              <a:ext cx="1564453" cy="6257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300"/>
                <a:buFont typeface="Calibri"/>
                <a:buNone/>
              </a:pPr>
              <a:r>
                <a:rPr b="0" i="0" lang="en-GB" sz="23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Conclusions</a:t>
              </a:r>
              <a:endPara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6" name="Google Shape;206;p6"/>
            <p:cNvSpPr/>
            <p:nvPr/>
          </p:nvSpPr>
          <p:spPr>
            <a:xfrm>
              <a:off x="9707493" y="315364"/>
              <a:ext cx="704003" cy="704003"/>
            </a:xfrm>
            <a:prstGeom prst="rect">
              <a:avLst/>
            </a:prstGeom>
            <a:blipFill rotWithShape="1">
              <a:blip r:embed="rId8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7" name="Google Shape;207;p6"/>
            <p:cNvSpPr/>
            <p:nvPr/>
          </p:nvSpPr>
          <p:spPr>
            <a:xfrm>
              <a:off x="9277268" y="1254115"/>
              <a:ext cx="1564453" cy="6257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8" name="Google Shape;208;p6"/>
            <p:cNvSpPr txBox="1"/>
            <p:nvPr/>
          </p:nvSpPr>
          <p:spPr>
            <a:xfrm>
              <a:off x="9277268" y="1254115"/>
              <a:ext cx="1564453" cy="6257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300"/>
                <a:buFont typeface="Calibri"/>
                <a:buNone/>
              </a:pPr>
              <a:r>
                <a:rPr b="0" i="0" lang="en-GB" sz="23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References</a:t>
              </a:r>
              <a:endPara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4" name="Google Shape;214;p7"/>
          <p:cNvSpPr/>
          <p:nvPr/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5686"/>
                </a:srgbClr>
              </a:gs>
              <a:gs pos="100000">
                <a:srgbClr val="366092"/>
              </a:gs>
            </a:gsLst>
            <a:lin ang="8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" name="Google Shape;215;p7"/>
          <p:cNvSpPr/>
          <p:nvPr/>
        </p:nvSpPr>
        <p:spPr>
          <a:xfrm flipH="1" rot="10800000">
            <a:off x="8128857" y="0"/>
            <a:ext cx="4063143" cy="1576412"/>
          </a:xfrm>
          <a:prstGeom prst="rect">
            <a:avLst/>
          </a:prstGeom>
          <a:gradFill>
            <a:gsLst>
              <a:gs pos="0">
                <a:srgbClr val="244061">
                  <a:alpha val="67843"/>
                </a:srgbClr>
              </a:gs>
              <a:gs pos="19000">
                <a:srgbClr val="244061">
                  <a:alpha val="67843"/>
                </a:srgbClr>
              </a:gs>
              <a:gs pos="100000">
                <a:srgbClr val="4F81BD">
                  <a:alpha val="78823"/>
                </a:srgbClr>
              </a:gs>
            </a:gsLst>
            <a:lin ang="19199999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" name="Google Shape;216;p7"/>
          <p:cNvSpPr/>
          <p:nvPr/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0">
                <a:srgbClr val="4F81BD">
                  <a:alpha val="0"/>
                </a:srgbClr>
              </a:gs>
              <a:gs pos="23000">
                <a:srgbClr val="4F81BD">
                  <a:alpha val="0"/>
                </a:srgbClr>
              </a:gs>
              <a:gs pos="99000">
                <a:srgbClr val="000000">
                  <a:alpha val="73725"/>
                </a:srgbClr>
              </a:gs>
              <a:gs pos="100000">
                <a:srgbClr val="000000">
                  <a:alpha val="73725"/>
                </a:srgbClr>
              </a:gs>
            </a:gsLst>
            <a:lin ang="20399999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Google Shape;217;p7"/>
          <p:cNvSpPr txBox="1"/>
          <p:nvPr>
            <p:ph type="title"/>
          </p:nvPr>
        </p:nvSpPr>
        <p:spPr>
          <a:xfrm>
            <a:off x="1371597" y="348865"/>
            <a:ext cx="10044023" cy="8777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alibri"/>
              <a:buNone/>
            </a:pPr>
            <a:r>
              <a:rPr lang="en-GB" sz="4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Structure</a:t>
            </a:r>
            <a:endParaRPr/>
          </a:p>
        </p:txBody>
      </p:sp>
      <p:sp>
        <p:nvSpPr>
          <p:cNvPr id="218" name="Google Shape;218;p7"/>
          <p:cNvSpPr txBox="1"/>
          <p:nvPr/>
        </p:nvSpPr>
        <p:spPr>
          <a:xfrm>
            <a:off x="1190625" y="3546095"/>
            <a:ext cx="8953500" cy="11430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b="0" i="0" lang="en-GB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Description of materials and methods</a:t>
            </a:r>
            <a:endParaRPr/>
          </a:p>
          <a:p>
            <a:pPr indent="-285750" lvl="0" marL="2857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b="0" i="0" lang="en-GB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Must be detailed enough to allow replication.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19" name="Google Shape;219;p7"/>
          <p:cNvGrpSpPr/>
          <p:nvPr/>
        </p:nvGrpSpPr>
        <p:grpSpPr>
          <a:xfrm>
            <a:off x="718191" y="1787863"/>
            <a:ext cx="10755615" cy="1564532"/>
            <a:chOff x="86106" y="315364"/>
            <a:chExt cx="10755615" cy="1564532"/>
          </a:xfrm>
        </p:grpSpPr>
        <p:sp>
          <p:nvSpPr>
            <p:cNvPr id="220" name="Google Shape;220;p7"/>
            <p:cNvSpPr/>
            <p:nvPr/>
          </p:nvSpPr>
          <p:spPr>
            <a:xfrm>
              <a:off x="516331" y="315364"/>
              <a:ext cx="704003" cy="704003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1" name="Google Shape;221;p7"/>
            <p:cNvSpPr/>
            <p:nvPr/>
          </p:nvSpPr>
          <p:spPr>
            <a:xfrm>
              <a:off x="86106" y="1254115"/>
              <a:ext cx="1564453" cy="6257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2" name="Google Shape;222;p7"/>
            <p:cNvSpPr txBox="1"/>
            <p:nvPr/>
          </p:nvSpPr>
          <p:spPr>
            <a:xfrm>
              <a:off x="86106" y="1254115"/>
              <a:ext cx="1564453" cy="6257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300"/>
                <a:buFont typeface="Calibri"/>
                <a:buNone/>
              </a:pPr>
              <a:r>
                <a:rPr b="0" i="0" lang="en-GB" sz="23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Front matter</a:t>
              </a:r>
              <a:endPara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3" name="Google Shape;223;p7"/>
            <p:cNvSpPr/>
            <p:nvPr/>
          </p:nvSpPr>
          <p:spPr>
            <a:xfrm>
              <a:off x="2354563" y="315364"/>
              <a:ext cx="704003" cy="704003"/>
            </a:xfrm>
            <a:prstGeom prst="rect">
              <a:avLst/>
            </a:prstGeom>
            <a:blipFill rotWithShape="1">
              <a:blip r:embed="rId4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4" name="Google Shape;224;p7"/>
            <p:cNvSpPr/>
            <p:nvPr/>
          </p:nvSpPr>
          <p:spPr>
            <a:xfrm>
              <a:off x="1924339" y="1254115"/>
              <a:ext cx="1564453" cy="6257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5" name="Google Shape;225;p7"/>
            <p:cNvSpPr txBox="1"/>
            <p:nvPr/>
          </p:nvSpPr>
          <p:spPr>
            <a:xfrm>
              <a:off x="1924339" y="1254115"/>
              <a:ext cx="1564453" cy="6257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300"/>
                <a:buFont typeface="Calibri"/>
                <a:buNone/>
              </a:pPr>
              <a:r>
                <a:rPr b="0" i="0" lang="en-GB" sz="23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Introduction</a:t>
              </a:r>
              <a:endPara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6" name="Google Shape;226;p7"/>
            <p:cNvSpPr/>
            <p:nvPr/>
          </p:nvSpPr>
          <p:spPr>
            <a:xfrm>
              <a:off x="4192796" y="315364"/>
              <a:ext cx="704003" cy="704003"/>
            </a:xfrm>
            <a:prstGeom prst="rect">
              <a:avLst/>
            </a:prstGeom>
            <a:blipFill rotWithShape="1">
              <a:blip r:embed="rId5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7" name="Google Shape;227;p7"/>
            <p:cNvSpPr/>
            <p:nvPr/>
          </p:nvSpPr>
          <p:spPr>
            <a:xfrm>
              <a:off x="3762571" y="1254115"/>
              <a:ext cx="1564453" cy="6257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8" name="Google Shape;228;p7"/>
            <p:cNvSpPr txBox="1"/>
            <p:nvPr/>
          </p:nvSpPr>
          <p:spPr>
            <a:xfrm>
              <a:off x="3762571" y="1254115"/>
              <a:ext cx="1564453" cy="6257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300"/>
                <a:buFont typeface="Calibri"/>
                <a:buNone/>
              </a:pPr>
              <a:r>
                <a:rPr b="1" i="0" lang="en-GB" sz="23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Methods</a:t>
              </a:r>
              <a:endParaRPr b="1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9" name="Google Shape;229;p7"/>
            <p:cNvSpPr/>
            <p:nvPr/>
          </p:nvSpPr>
          <p:spPr>
            <a:xfrm>
              <a:off x="6031028" y="315364"/>
              <a:ext cx="704003" cy="704003"/>
            </a:xfrm>
            <a:prstGeom prst="rect">
              <a:avLst/>
            </a:prstGeom>
            <a:blipFill rotWithShape="1">
              <a:blip r:embed="rId6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0" name="Google Shape;230;p7"/>
            <p:cNvSpPr/>
            <p:nvPr/>
          </p:nvSpPr>
          <p:spPr>
            <a:xfrm>
              <a:off x="5600804" y="1254115"/>
              <a:ext cx="1564453" cy="6257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1" name="Google Shape;231;p7"/>
            <p:cNvSpPr txBox="1"/>
            <p:nvPr/>
          </p:nvSpPr>
          <p:spPr>
            <a:xfrm>
              <a:off x="5600804" y="1254115"/>
              <a:ext cx="1564453" cy="6257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300"/>
                <a:buFont typeface="Calibri"/>
                <a:buNone/>
              </a:pPr>
              <a:r>
                <a:rPr b="0" i="0" lang="en-GB" sz="23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Results</a:t>
              </a:r>
              <a:endPara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2" name="Google Shape;232;p7"/>
            <p:cNvSpPr/>
            <p:nvPr/>
          </p:nvSpPr>
          <p:spPr>
            <a:xfrm>
              <a:off x="7869261" y="315364"/>
              <a:ext cx="704003" cy="704003"/>
            </a:xfrm>
            <a:prstGeom prst="rect">
              <a:avLst/>
            </a:prstGeom>
            <a:blipFill rotWithShape="1">
              <a:blip r:embed="rId7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3" name="Google Shape;233;p7"/>
            <p:cNvSpPr/>
            <p:nvPr/>
          </p:nvSpPr>
          <p:spPr>
            <a:xfrm>
              <a:off x="7439036" y="1254115"/>
              <a:ext cx="1564453" cy="6257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4" name="Google Shape;234;p7"/>
            <p:cNvSpPr txBox="1"/>
            <p:nvPr/>
          </p:nvSpPr>
          <p:spPr>
            <a:xfrm>
              <a:off x="7439036" y="1254115"/>
              <a:ext cx="1564453" cy="6257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300"/>
                <a:buFont typeface="Calibri"/>
                <a:buNone/>
              </a:pPr>
              <a:r>
                <a:rPr b="0" i="0" lang="en-GB" sz="23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Conclusions</a:t>
              </a:r>
              <a:endPara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5" name="Google Shape;235;p7"/>
            <p:cNvSpPr/>
            <p:nvPr/>
          </p:nvSpPr>
          <p:spPr>
            <a:xfrm>
              <a:off x="9707493" y="315364"/>
              <a:ext cx="704003" cy="704003"/>
            </a:xfrm>
            <a:prstGeom prst="rect">
              <a:avLst/>
            </a:prstGeom>
            <a:blipFill rotWithShape="1">
              <a:blip r:embed="rId8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6" name="Google Shape;236;p7"/>
            <p:cNvSpPr/>
            <p:nvPr/>
          </p:nvSpPr>
          <p:spPr>
            <a:xfrm>
              <a:off x="9277268" y="1254115"/>
              <a:ext cx="1564453" cy="6257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7" name="Google Shape;237;p7"/>
            <p:cNvSpPr txBox="1"/>
            <p:nvPr/>
          </p:nvSpPr>
          <p:spPr>
            <a:xfrm>
              <a:off x="9277268" y="1254115"/>
              <a:ext cx="1564453" cy="6257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300"/>
                <a:buFont typeface="Calibri"/>
                <a:buNone/>
              </a:pPr>
              <a:r>
                <a:rPr b="0" i="0" lang="en-GB" sz="23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References</a:t>
              </a:r>
              <a:endPara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3" name="Google Shape;243;p8"/>
          <p:cNvSpPr/>
          <p:nvPr/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5686"/>
                </a:srgbClr>
              </a:gs>
              <a:gs pos="100000">
                <a:srgbClr val="366092"/>
              </a:gs>
            </a:gsLst>
            <a:lin ang="8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Google Shape;244;p8"/>
          <p:cNvSpPr/>
          <p:nvPr/>
        </p:nvSpPr>
        <p:spPr>
          <a:xfrm flipH="1" rot="10800000">
            <a:off x="8128857" y="0"/>
            <a:ext cx="4063143" cy="1576412"/>
          </a:xfrm>
          <a:prstGeom prst="rect">
            <a:avLst/>
          </a:prstGeom>
          <a:gradFill>
            <a:gsLst>
              <a:gs pos="0">
                <a:srgbClr val="244061">
                  <a:alpha val="67843"/>
                </a:srgbClr>
              </a:gs>
              <a:gs pos="19000">
                <a:srgbClr val="244061">
                  <a:alpha val="67843"/>
                </a:srgbClr>
              </a:gs>
              <a:gs pos="100000">
                <a:srgbClr val="4F81BD">
                  <a:alpha val="78823"/>
                </a:srgbClr>
              </a:gs>
            </a:gsLst>
            <a:lin ang="19199999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5" name="Google Shape;245;p8"/>
          <p:cNvSpPr/>
          <p:nvPr/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0">
                <a:srgbClr val="4F81BD">
                  <a:alpha val="0"/>
                </a:srgbClr>
              </a:gs>
              <a:gs pos="23000">
                <a:srgbClr val="4F81BD">
                  <a:alpha val="0"/>
                </a:srgbClr>
              </a:gs>
              <a:gs pos="99000">
                <a:srgbClr val="000000">
                  <a:alpha val="73725"/>
                </a:srgbClr>
              </a:gs>
              <a:gs pos="100000">
                <a:srgbClr val="000000">
                  <a:alpha val="73725"/>
                </a:srgbClr>
              </a:gs>
            </a:gsLst>
            <a:lin ang="20399999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6" name="Google Shape;246;p8"/>
          <p:cNvSpPr txBox="1"/>
          <p:nvPr>
            <p:ph type="title"/>
          </p:nvPr>
        </p:nvSpPr>
        <p:spPr>
          <a:xfrm>
            <a:off x="1371597" y="348865"/>
            <a:ext cx="10044023" cy="8777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alibri"/>
              <a:buNone/>
            </a:pPr>
            <a:r>
              <a:rPr lang="en-GB" sz="4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Structure</a:t>
            </a:r>
            <a:endParaRPr/>
          </a:p>
        </p:txBody>
      </p:sp>
      <p:sp>
        <p:nvSpPr>
          <p:cNvPr id="247" name="Google Shape;247;p8"/>
          <p:cNvSpPr txBox="1"/>
          <p:nvPr/>
        </p:nvSpPr>
        <p:spPr>
          <a:xfrm>
            <a:off x="1190625" y="3546095"/>
            <a:ext cx="9772650" cy="2805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b="0" i="0" lang="en-GB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Description of what was observed</a:t>
            </a:r>
            <a:endParaRPr/>
          </a:p>
          <a:p>
            <a:pPr indent="-285750" lvl="0" marL="2857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b="0" i="0" lang="en-GB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Includes data logging and calculations</a:t>
            </a:r>
            <a:endParaRPr/>
          </a:p>
          <a:p>
            <a:pPr indent="-285750" lvl="0" marL="2857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b="0" i="0" lang="en-GB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Whenever possible, present results in graph</a:t>
            </a:r>
            <a:endParaRPr/>
          </a:p>
          <a:p>
            <a:pPr indent="-285750" lvl="0" marL="2857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b="0" i="0" lang="en-GB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 not repeat information in tables and graphs</a:t>
            </a:r>
            <a:endParaRPr/>
          </a:p>
          <a:p>
            <a:pPr indent="-285750" lvl="0" marL="2857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b="0" i="0" lang="en-GB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Pay attention to decimal points (and uncertainties)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48" name="Google Shape;248;p8"/>
          <p:cNvGrpSpPr/>
          <p:nvPr/>
        </p:nvGrpSpPr>
        <p:grpSpPr>
          <a:xfrm>
            <a:off x="718191" y="1787863"/>
            <a:ext cx="10755615" cy="1564532"/>
            <a:chOff x="86106" y="315364"/>
            <a:chExt cx="10755615" cy="1564532"/>
          </a:xfrm>
        </p:grpSpPr>
        <p:sp>
          <p:nvSpPr>
            <p:cNvPr id="249" name="Google Shape;249;p8"/>
            <p:cNvSpPr/>
            <p:nvPr/>
          </p:nvSpPr>
          <p:spPr>
            <a:xfrm>
              <a:off x="516331" y="315364"/>
              <a:ext cx="704003" cy="704003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0" name="Google Shape;250;p8"/>
            <p:cNvSpPr/>
            <p:nvPr/>
          </p:nvSpPr>
          <p:spPr>
            <a:xfrm>
              <a:off x="86106" y="1254115"/>
              <a:ext cx="1564453" cy="6257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1" name="Google Shape;251;p8"/>
            <p:cNvSpPr txBox="1"/>
            <p:nvPr/>
          </p:nvSpPr>
          <p:spPr>
            <a:xfrm>
              <a:off x="86106" y="1254115"/>
              <a:ext cx="1564453" cy="6257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300"/>
                <a:buFont typeface="Calibri"/>
                <a:buNone/>
              </a:pPr>
              <a:r>
                <a:rPr b="0" i="0" lang="en-GB" sz="23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Front matter</a:t>
              </a:r>
              <a:endPara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2" name="Google Shape;252;p8"/>
            <p:cNvSpPr/>
            <p:nvPr/>
          </p:nvSpPr>
          <p:spPr>
            <a:xfrm>
              <a:off x="2354563" y="315364"/>
              <a:ext cx="704003" cy="704003"/>
            </a:xfrm>
            <a:prstGeom prst="rect">
              <a:avLst/>
            </a:prstGeom>
            <a:blipFill rotWithShape="1">
              <a:blip r:embed="rId4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3" name="Google Shape;253;p8"/>
            <p:cNvSpPr/>
            <p:nvPr/>
          </p:nvSpPr>
          <p:spPr>
            <a:xfrm>
              <a:off x="1924339" y="1254115"/>
              <a:ext cx="1564453" cy="6257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4" name="Google Shape;254;p8"/>
            <p:cNvSpPr txBox="1"/>
            <p:nvPr/>
          </p:nvSpPr>
          <p:spPr>
            <a:xfrm>
              <a:off x="1924339" y="1254115"/>
              <a:ext cx="1564453" cy="6257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300"/>
                <a:buFont typeface="Calibri"/>
                <a:buNone/>
              </a:pPr>
              <a:r>
                <a:rPr b="0" i="0" lang="en-GB" sz="23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Introduction</a:t>
              </a:r>
              <a:endPara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5" name="Google Shape;255;p8"/>
            <p:cNvSpPr/>
            <p:nvPr/>
          </p:nvSpPr>
          <p:spPr>
            <a:xfrm>
              <a:off x="4192796" y="315364"/>
              <a:ext cx="704003" cy="704003"/>
            </a:xfrm>
            <a:prstGeom prst="rect">
              <a:avLst/>
            </a:prstGeom>
            <a:blipFill rotWithShape="1">
              <a:blip r:embed="rId5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6" name="Google Shape;256;p8"/>
            <p:cNvSpPr/>
            <p:nvPr/>
          </p:nvSpPr>
          <p:spPr>
            <a:xfrm>
              <a:off x="3762571" y="1254115"/>
              <a:ext cx="1564453" cy="6257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7" name="Google Shape;257;p8"/>
            <p:cNvSpPr txBox="1"/>
            <p:nvPr/>
          </p:nvSpPr>
          <p:spPr>
            <a:xfrm>
              <a:off x="3762571" y="1254115"/>
              <a:ext cx="1564453" cy="6257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300"/>
                <a:buFont typeface="Calibri"/>
                <a:buNone/>
              </a:pPr>
              <a:r>
                <a:rPr b="0" i="0" lang="en-GB" sz="23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Methods</a:t>
              </a:r>
              <a:endPara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8" name="Google Shape;258;p8"/>
            <p:cNvSpPr/>
            <p:nvPr/>
          </p:nvSpPr>
          <p:spPr>
            <a:xfrm>
              <a:off x="6031028" y="315364"/>
              <a:ext cx="704003" cy="704003"/>
            </a:xfrm>
            <a:prstGeom prst="rect">
              <a:avLst/>
            </a:prstGeom>
            <a:blipFill rotWithShape="1">
              <a:blip r:embed="rId6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9" name="Google Shape;259;p8"/>
            <p:cNvSpPr/>
            <p:nvPr/>
          </p:nvSpPr>
          <p:spPr>
            <a:xfrm>
              <a:off x="5600804" y="1254115"/>
              <a:ext cx="1564453" cy="6257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0" name="Google Shape;260;p8"/>
            <p:cNvSpPr txBox="1"/>
            <p:nvPr/>
          </p:nvSpPr>
          <p:spPr>
            <a:xfrm>
              <a:off x="5600804" y="1254115"/>
              <a:ext cx="1564453" cy="6257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300"/>
                <a:buFont typeface="Calibri"/>
                <a:buNone/>
              </a:pPr>
              <a:r>
                <a:rPr b="1" i="0" lang="en-GB" sz="23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Results</a:t>
              </a:r>
              <a:endParaRPr b="1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1" name="Google Shape;261;p8"/>
            <p:cNvSpPr/>
            <p:nvPr/>
          </p:nvSpPr>
          <p:spPr>
            <a:xfrm>
              <a:off x="7869261" y="315364"/>
              <a:ext cx="704003" cy="704003"/>
            </a:xfrm>
            <a:prstGeom prst="rect">
              <a:avLst/>
            </a:prstGeom>
            <a:blipFill rotWithShape="1">
              <a:blip r:embed="rId7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2" name="Google Shape;262;p8"/>
            <p:cNvSpPr/>
            <p:nvPr/>
          </p:nvSpPr>
          <p:spPr>
            <a:xfrm>
              <a:off x="7439036" y="1254115"/>
              <a:ext cx="1564453" cy="6257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3" name="Google Shape;263;p8"/>
            <p:cNvSpPr txBox="1"/>
            <p:nvPr/>
          </p:nvSpPr>
          <p:spPr>
            <a:xfrm>
              <a:off x="7439036" y="1254115"/>
              <a:ext cx="1564453" cy="6257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300"/>
                <a:buFont typeface="Calibri"/>
                <a:buNone/>
              </a:pPr>
              <a:r>
                <a:rPr b="0" i="0" lang="en-GB" sz="23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Conclusions</a:t>
              </a:r>
              <a:endPara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4" name="Google Shape;264;p8"/>
            <p:cNvSpPr/>
            <p:nvPr/>
          </p:nvSpPr>
          <p:spPr>
            <a:xfrm>
              <a:off x="9707493" y="315364"/>
              <a:ext cx="704003" cy="704003"/>
            </a:xfrm>
            <a:prstGeom prst="rect">
              <a:avLst/>
            </a:prstGeom>
            <a:blipFill rotWithShape="1">
              <a:blip r:embed="rId8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5" name="Google Shape;265;p8"/>
            <p:cNvSpPr/>
            <p:nvPr/>
          </p:nvSpPr>
          <p:spPr>
            <a:xfrm>
              <a:off x="9277268" y="1254115"/>
              <a:ext cx="1564453" cy="6257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6" name="Google Shape;266;p8"/>
            <p:cNvSpPr txBox="1"/>
            <p:nvPr/>
          </p:nvSpPr>
          <p:spPr>
            <a:xfrm>
              <a:off x="9277268" y="1254115"/>
              <a:ext cx="1564453" cy="6257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300"/>
                <a:buFont typeface="Calibri"/>
                <a:buNone/>
              </a:pPr>
              <a:r>
                <a:rPr b="0" i="0" lang="en-GB" sz="23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References</a:t>
              </a:r>
              <a:endPara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2" name="Google Shape;272;p9"/>
          <p:cNvSpPr/>
          <p:nvPr/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5686"/>
                </a:srgbClr>
              </a:gs>
              <a:gs pos="100000">
                <a:srgbClr val="366092"/>
              </a:gs>
            </a:gsLst>
            <a:lin ang="8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3" name="Google Shape;273;p9"/>
          <p:cNvSpPr/>
          <p:nvPr/>
        </p:nvSpPr>
        <p:spPr>
          <a:xfrm flipH="1" rot="10800000">
            <a:off x="8128857" y="0"/>
            <a:ext cx="4063143" cy="1576412"/>
          </a:xfrm>
          <a:prstGeom prst="rect">
            <a:avLst/>
          </a:prstGeom>
          <a:gradFill>
            <a:gsLst>
              <a:gs pos="0">
                <a:srgbClr val="244061">
                  <a:alpha val="67843"/>
                </a:srgbClr>
              </a:gs>
              <a:gs pos="19000">
                <a:srgbClr val="244061">
                  <a:alpha val="67843"/>
                </a:srgbClr>
              </a:gs>
              <a:gs pos="100000">
                <a:srgbClr val="4F81BD">
                  <a:alpha val="78823"/>
                </a:srgbClr>
              </a:gs>
            </a:gsLst>
            <a:lin ang="19199999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4" name="Google Shape;274;p9"/>
          <p:cNvSpPr/>
          <p:nvPr/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0">
                <a:srgbClr val="4F81BD">
                  <a:alpha val="0"/>
                </a:srgbClr>
              </a:gs>
              <a:gs pos="23000">
                <a:srgbClr val="4F81BD">
                  <a:alpha val="0"/>
                </a:srgbClr>
              </a:gs>
              <a:gs pos="99000">
                <a:srgbClr val="000000">
                  <a:alpha val="73725"/>
                </a:srgbClr>
              </a:gs>
              <a:gs pos="100000">
                <a:srgbClr val="000000">
                  <a:alpha val="73725"/>
                </a:srgbClr>
              </a:gs>
            </a:gsLst>
            <a:lin ang="20399999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5" name="Google Shape;275;p9"/>
          <p:cNvSpPr txBox="1"/>
          <p:nvPr>
            <p:ph type="title"/>
          </p:nvPr>
        </p:nvSpPr>
        <p:spPr>
          <a:xfrm>
            <a:off x="1371597" y="348865"/>
            <a:ext cx="10044023" cy="8777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alibri"/>
              <a:buNone/>
            </a:pPr>
            <a:r>
              <a:rPr lang="en-GB" sz="4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Structure</a:t>
            </a:r>
            <a:endParaRPr/>
          </a:p>
        </p:txBody>
      </p:sp>
      <p:sp>
        <p:nvSpPr>
          <p:cNvPr id="276" name="Google Shape;276;p9"/>
          <p:cNvSpPr txBox="1"/>
          <p:nvPr/>
        </p:nvSpPr>
        <p:spPr>
          <a:xfrm>
            <a:off x="1190625" y="3546095"/>
            <a:ext cx="9963150" cy="2805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b="0" i="0" lang="en-GB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Revisit work objectives</a:t>
            </a:r>
            <a:endParaRPr/>
          </a:p>
          <a:p>
            <a:pPr indent="-285750" lvl="0" marL="2857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b="0" i="0" lang="en-GB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Evaluation of results (compare with expected)</a:t>
            </a:r>
            <a:endParaRPr/>
          </a:p>
          <a:p>
            <a:pPr indent="-285750" lvl="0" marL="2857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b="0" i="0" lang="en-GB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Indicate justifications for deviation from the results</a:t>
            </a:r>
            <a:endParaRPr/>
          </a:p>
          <a:p>
            <a:pPr indent="-285750" lvl="0" marL="2857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b="0" i="0" lang="en-GB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Unforeseen results must be explained</a:t>
            </a:r>
            <a:endParaRPr/>
          </a:p>
          <a:p>
            <a:pPr indent="-285750" lvl="0" marL="2857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</a:pPr>
            <a:r>
              <a:rPr b="0" i="0" lang="en-GB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Suggest changes to the procedure and/or future work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77" name="Google Shape;277;p9"/>
          <p:cNvGrpSpPr/>
          <p:nvPr/>
        </p:nvGrpSpPr>
        <p:grpSpPr>
          <a:xfrm>
            <a:off x="718191" y="1787863"/>
            <a:ext cx="10755615" cy="1564532"/>
            <a:chOff x="86106" y="315364"/>
            <a:chExt cx="10755615" cy="1564532"/>
          </a:xfrm>
        </p:grpSpPr>
        <p:sp>
          <p:nvSpPr>
            <p:cNvPr id="278" name="Google Shape;278;p9"/>
            <p:cNvSpPr/>
            <p:nvPr/>
          </p:nvSpPr>
          <p:spPr>
            <a:xfrm>
              <a:off x="516331" y="315364"/>
              <a:ext cx="704003" cy="704003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9" name="Google Shape;279;p9"/>
            <p:cNvSpPr/>
            <p:nvPr/>
          </p:nvSpPr>
          <p:spPr>
            <a:xfrm>
              <a:off x="86106" y="1254115"/>
              <a:ext cx="1564453" cy="6257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0" name="Google Shape;280;p9"/>
            <p:cNvSpPr txBox="1"/>
            <p:nvPr/>
          </p:nvSpPr>
          <p:spPr>
            <a:xfrm>
              <a:off x="86106" y="1254115"/>
              <a:ext cx="1564453" cy="6257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300"/>
                <a:buFont typeface="Calibri"/>
                <a:buNone/>
              </a:pPr>
              <a:r>
                <a:rPr b="0" i="0" lang="en-GB" sz="23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Front matter</a:t>
              </a:r>
              <a:endPara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1" name="Google Shape;281;p9"/>
            <p:cNvSpPr/>
            <p:nvPr/>
          </p:nvSpPr>
          <p:spPr>
            <a:xfrm>
              <a:off x="2354563" y="315364"/>
              <a:ext cx="704003" cy="704003"/>
            </a:xfrm>
            <a:prstGeom prst="rect">
              <a:avLst/>
            </a:prstGeom>
            <a:blipFill rotWithShape="1">
              <a:blip r:embed="rId4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2" name="Google Shape;282;p9"/>
            <p:cNvSpPr/>
            <p:nvPr/>
          </p:nvSpPr>
          <p:spPr>
            <a:xfrm>
              <a:off x="1924339" y="1254115"/>
              <a:ext cx="1564453" cy="6257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3" name="Google Shape;283;p9"/>
            <p:cNvSpPr txBox="1"/>
            <p:nvPr/>
          </p:nvSpPr>
          <p:spPr>
            <a:xfrm>
              <a:off x="1924339" y="1254115"/>
              <a:ext cx="1564453" cy="6257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300"/>
                <a:buFont typeface="Calibri"/>
                <a:buNone/>
              </a:pPr>
              <a:r>
                <a:rPr b="0" i="0" lang="en-GB" sz="23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Introduction</a:t>
              </a:r>
              <a:endPara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4" name="Google Shape;284;p9"/>
            <p:cNvSpPr/>
            <p:nvPr/>
          </p:nvSpPr>
          <p:spPr>
            <a:xfrm>
              <a:off x="4192796" y="315364"/>
              <a:ext cx="704003" cy="704003"/>
            </a:xfrm>
            <a:prstGeom prst="rect">
              <a:avLst/>
            </a:prstGeom>
            <a:blipFill rotWithShape="1">
              <a:blip r:embed="rId5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5" name="Google Shape;285;p9"/>
            <p:cNvSpPr/>
            <p:nvPr/>
          </p:nvSpPr>
          <p:spPr>
            <a:xfrm>
              <a:off x="3762571" y="1254115"/>
              <a:ext cx="1564453" cy="6257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6" name="Google Shape;286;p9"/>
            <p:cNvSpPr txBox="1"/>
            <p:nvPr/>
          </p:nvSpPr>
          <p:spPr>
            <a:xfrm>
              <a:off x="3762571" y="1254115"/>
              <a:ext cx="1564453" cy="6257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300"/>
                <a:buFont typeface="Calibri"/>
                <a:buNone/>
              </a:pPr>
              <a:r>
                <a:rPr b="0" i="0" lang="en-GB" sz="23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Methods</a:t>
              </a:r>
              <a:endPara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7" name="Google Shape;287;p9"/>
            <p:cNvSpPr/>
            <p:nvPr/>
          </p:nvSpPr>
          <p:spPr>
            <a:xfrm>
              <a:off x="6031028" y="315364"/>
              <a:ext cx="704003" cy="704003"/>
            </a:xfrm>
            <a:prstGeom prst="rect">
              <a:avLst/>
            </a:prstGeom>
            <a:blipFill rotWithShape="1">
              <a:blip r:embed="rId6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8" name="Google Shape;288;p9"/>
            <p:cNvSpPr/>
            <p:nvPr/>
          </p:nvSpPr>
          <p:spPr>
            <a:xfrm>
              <a:off x="5600804" y="1254115"/>
              <a:ext cx="1564453" cy="6257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9" name="Google Shape;289;p9"/>
            <p:cNvSpPr txBox="1"/>
            <p:nvPr/>
          </p:nvSpPr>
          <p:spPr>
            <a:xfrm>
              <a:off x="5600804" y="1254115"/>
              <a:ext cx="1564453" cy="6257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300"/>
                <a:buFont typeface="Calibri"/>
                <a:buNone/>
              </a:pPr>
              <a:r>
                <a:rPr b="0" i="0" lang="en-GB" sz="23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Results</a:t>
              </a:r>
              <a:endPara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0" name="Google Shape;290;p9"/>
            <p:cNvSpPr/>
            <p:nvPr/>
          </p:nvSpPr>
          <p:spPr>
            <a:xfrm>
              <a:off x="7869261" y="315364"/>
              <a:ext cx="704003" cy="704003"/>
            </a:xfrm>
            <a:prstGeom prst="rect">
              <a:avLst/>
            </a:prstGeom>
            <a:blipFill rotWithShape="1">
              <a:blip r:embed="rId7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1" name="Google Shape;291;p9"/>
            <p:cNvSpPr/>
            <p:nvPr/>
          </p:nvSpPr>
          <p:spPr>
            <a:xfrm>
              <a:off x="7439036" y="1254115"/>
              <a:ext cx="1564453" cy="6257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2" name="Google Shape;292;p9"/>
            <p:cNvSpPr txBox="1"/>
            <p:nvPr/>
          </p:nvSpPr>
          <p:spPr>
            <a:xfrm>
              <a:off x="7439036" y="1254115"/>
              <a:ext cx="1564453" cy="6257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300"/>
                <a:buFont typeface="Calibri"/>
                <a:buNone/>
              </a:pPr>
              <a:r>
                <a:rPr b="1" i="0" lang="en-GB" sz="23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Conclusions</a:t>
              </a:r>
              <a:endParaRPr b="1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3" name="Google Shape;293;p9"/>
            <p:cNvSpPr/>
            <p:nvPr/>
          </p:nvSpPr>
          <p:spPr>
            <a:xfrm>
              <a:off x="9707493" y="315364"/>
              <a:ext cx="704003" cy="704003"/>
            </a:xfrm>
            <a:prstGeom prst="rect">
              <a:avLst/>
            </a:prstGeom>
            <a:blipFill rotWithShape="1">
              <a:blip r:embed="rId8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4" name="Google Shape;294;p9"/>
            <p:cNvSpPr/>
            <p:nvPr/>
          </p:nvSpPr>
          <p:spPr>
            <a:xfrm>
              <a:off x="9277268" y="1254115"/>
              <a:ext cx="1564453" cy="6257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5" name="Google Shape;295;p9"/>
            <p:cNvSpPr txBox="1"/>
            <p:nvPr/>
          </p:nvSpPr>
          <p:spPr>
            <a:xfrm>
              <a:off x="9277268" y="1254115"/>
              <a:ext cx="1564453" cy="62578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300"/>
                <a:buFont typeface="Calibri"/>
                <a:buNone/>
              </a:pPr>
              <a:r>
                <a:rPr b="0" i="0" lang="en-GB" sz="23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References</a:t>
              </a:r>
              <a:endPara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2007-2010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2021-05-24T10:50:31Z</dcterms:created>
  <dc:creator>Miguel Brito</dc:creator>
</cp:coreProperties>
</file>